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3AB"/>
    <a:srgbClr val="3F72C2"/>
    <a:srgbClr val="6EAEE3"/>
    <a:srgbClr val="D8CEC8"/>
    <a:srgbClr val="CEC2BA"/>
    <a:srgbClr val="F6F6F6"/>
    <a:srgbClr val="3A5896"/>
    <a:srgbClr val="2473AC"/>
    <a:srgbClr val="323A3C"/>
    <a:srgbClr val="8A5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>
        <p:scale>
          <a:sx n="81" d="100"/>
          <a:sy n="81" d="100"/>
        </p:scale>
        <p:origin x="-10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51990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vse-pro-geny.ru/ua_dictionary_item_5_letter_%D0%93_1_%D0%93%D0%B5%D0%BD%D0%B5%D1%82%D0%B8%D0%BA%D0%B0.html" TargetMode="External"/><Relationship Id="rId7" Type="http://schemas.openxmlformats.org/officeDocument/2006/relationships/image" Target="../media/image47.png"/><Relationship Id="rId2" Type="http://schemas.openxmlformats.org/officeDocument/2006/relationships/hyperlink" Target="http://vse-pro-geny.ru/ua_dictionary_item_78_letter_%D0%93_1_%D0%93%D0%B0%D0%BB%D0%B0%D0%BA%D1%82%D0%BE%D0%B7%D0%B5%D0%BC%D1%96%D1%8F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s://uk.wikipedia.org/wiki/%D0%93%D0%BE%D1%80%D0%BC%D0%BE%D0%BD" TargetMode="External"/><Relationship Id="rId7" Type="http://schemas.openxmlformats.org/officeDocument/2006/relationships/hyperlink" Target="https://uk.wikipedia.org/wiki/%D0%9A%D1%80%D0%BE%D0%B2" TargetMode="External"/><Relationship Id="rId2" Type="http://schemas.openxmlformats.org/officeDocument/2006/relationships/hyperlink" Target="https://uk.wikipedia.org/wiki/%D0%95%D0%BD%D0%B4%D0%BE%D0%BA%D1%80%D0%B8%D0%BD%D0%BD%D1%96_%D0%B7%D0%B0%D1%85%D0%B2%D0%BE%D1%80%D1%8E%D0%B2%D0%B0%D0%BD%D0%BD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3%D0%BB%D1%8E%D0%BA%D0%BE%D0%B7%D0%B0" TargetMode="External"/><Relationship Id="rId11" Type="http://schemas.openxmlformats.org/officeDocument/2006/relationships/image" Target="../media/image53.jpeg"/><Relationship Id="rId5" Type="http://schemas.openxmlformats.org/officeDocument/2006/relationships/hyperlink" Target="https://uk.wikipedia.org/wiki/%D0%93%D1%96%D0%BF%D0%B5%D1%80%D0%B3%D0%BB%D1%96%D0%BA%D0%B5%D0%BC%D1%96%D1%8F" TargetMode="External"/><Relationship Id="rId10" Type="http://schemas.openxmlformats.org/officeDocument/2006/relationships/image" Target="../media/image52.jpeg"/><Relationship Id="rId4" Type="http://schemas.openxmlformats.org/officeDocument/2006/relationships/hyperlink" Target="https://uk.wikipedia.org/wiki/%D0%86%D0%BD%D1%81%D1%83%D0%BB%D1%96%D0%BD" TargetMode="External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173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59170" y="866553"/>
            <a:ext cx="6178062" cy="24276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Вуглеводи: характеристика, властивості та компоненти продуктів харчування 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Рисунок 4" descr="C:\Users\Admin\Downloads\Ts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86" y="3739662"/>
            <a:ext cx="1597269" cy="109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Робота\Людмила Леонідівна\Коледж\Розробки до пар\Інтегрованні заняття\До конспекту\uchite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78" y="3457258"/>
            <a:ext cx="1595438" cy="16625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599237" y="3559101"/>
            <a:ext cx="1393579" cy="902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ХІМІЯ</a:t>
            </a:r>
            <a:endParaRPr lang="uk-UA" sz="7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БІОЛОГІЯ</a:t>
            </a:r>
            <a:endParaRPr lang="uk-UA" sz="7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ФІЗИКА</a:t>
            </a:r>
            <a:endParaRPr lang="uk-UA" sz="7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1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РЕСТОРАННИЙ СЕРВІС</a:t>
            </a:r>
            <a:endParaRPr lang="uk-UA" sz="7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Полісахариди (</a:t>
            </a:r>
            <a:r>
              <a:rPr lang="uk-UA" dirty="0"/>
              <a:t>(</a:t>
            </a:r>
            <a:r>
              <a:rPr lang="uk-UA" dirty="0" smtClean="0"/>
              <a:t>С</a:t>
            </a:r>
            <a:r>
              <a:rPr lang="en-US" baseline="-25000" dirty="0"/>
              <a:t>6</a:t>
            </a:r>
            <a:r>
              <a:rPr lang="uk-UA" dirty="0" smtClean="0"/>
              <a:t>Н</a:t>
            </a:r>
            <a:r>
              <a:rPr lang="uk-UA" baseline="-25000" dirty="0" smtClean="0"/>
              <a:t>10</a:t>
            </a:r>
            <a:r>
              <a:rPr lang="uk-UA" dirty="0" smtClean="0"/>
              <a:t>О</a:t>
            </a:r>
            <a:r>
              <a:rPr lang="uk-UA" baseline="-25000" dirty="0" smtClean="0"/>
              <a:t>5</a:t>
            </a:r>
            <a:r>
              <a:rPr lang="uk-UA" dirty="0" smtClean="0"/>
              <a:t>)</a:t>
            </a:r>
            <a:r>
              <a:rPr lang="en-US" baseline="-25000" dirty="0" smtClean="0"/>
              <a:t>n</a:t>
            </a:r>
            <a:r>
              <a:rPr lang="uk-UA" dirty="0"/>
              <a:t>)</a:t>
            </a:r>
          </a:p>
        </p:txBody>
      </p:sp>
      <p:pic>
        <p:nvPicPr>
          <p:cNvPr id="6146" name="Picture 2" descr="Результат пошуку зображень за запитом &quot;крохмал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1" y="1418492"/>
            <a:ext cx="2867270" cy="17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ьтат пошуку зображень за запитом &quot;целюлоз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4"/>
          <a:stretch/>
        </p:blipFill>
        <p:spPr bwMode="auto">
          <a:xfrm>
            <a:off x="5415943" y="1418492"/>
            <a:ext cx="2783127" cy="17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3644" y="3006970"/>
            <a:ext cx="2379785" cy="480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КРОХМАЛЬ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7613" y="3012833"/>
            <a:ext cx="2379785" cy="480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ЦЕЛЮЛОЗА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6150" name="Picture 6" descr="Результат пошуку зображень за запитом &quot;свіжий хліб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1" y="3638394"/>
            <a:ext cx="2599369" cy="15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Пов’язане зображенн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13430" r="10040"/>
          <a:stretch/>
        </p:blipFill>
        <p:spPr bwMode="auto">
          <a:xfrm>
            <a:off x="1041687" y="5285642"/>
            <a:ext cx="1923695" cy="133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Результат пошуку зображень за запитом &quot;бавовник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38" y="3493479"/>
            <a:ext cx="1540362" cy="14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Результат пошуку зображень за запитом &quot;вата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6"/>
          <a:stretch/>
        </p:blipFill>
        <p:spPr bwMode="auto">
          <a:xfrm>
            <a:off x="5295288" y="5011615"/>
            <a:ext cx="3282461" cy="160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1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циклічні та лінійна форми глюкоз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8" y="599950"/>
            <a:ext cx="8408255" cy="35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96462" y="4865077"/>
            <a:ext cx="7596553" cy="1207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Глюкоза – це альдегідоспирт, тому що її молекула складається із однієї альдегідної групи та п'яти спиртових груп.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Якісні реакції на глюкозу</a:t>
            </a:r>
            <a:endParaRPr lang="uk-UA" dirty="0"/>
          </a:p>
        </p:txBody>
      </p:sp>
      <p:pic>
        <p:nvPicPr>
          <p:cNvPr id="3" name="Рисунок 2" descr="Пов’язане зображенн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56" y="1402189"/>
            <a:ext cx="6015405" cy="2386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ов’язане зображенн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257" y="4034570"/>
            <a:ext cx="6015405" cy="2436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1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8" t="27884" r="23955" b="10897"/>
          <a:stretch/>
        </p:blipFill>
        <p:spPr bwMode="auto">
          <a:xfrm>
            <a:off x="597233" y="527538"/>
            <a:ext cx="8241477" cy="559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8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1" t="35096" r="23235" b="26923"/>
          <a:stretch/>
        </p:blipFill>
        <p:spPr bwMode="auto">
          <a:xfrm>
            <a:off x="633045" y="351693"/>
            <a:ext cx="8192056" cy="357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3" y="4338465"/>
            <a:ext cx="2728302" cy="18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зультат пошуку зображень за запитом &quot;чіпс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28" y="4170881"/>
            <a:ext cx="2716579" cy="21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6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Типи бродіння глюкози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t="24359" r="24586" b="10737"/>
          <a:stretch/>
        </p:blipFill>
        <p:spPr bwMode="auto">
          <a:xfrm>
            <a:off x="949568" y="1090246"/>
            <a:ext cx="7291755" cy="550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6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Функції вуглеводів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0307" y="1242646"/>
            <a:ext cx="3598985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Енергетична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Результат пошуку зображень за запитом &quot;енергетична функція вуглеводі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Результат пошуку зображень за запитом &quot;енергетична функція вуглеводів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Результат пошуку зображень за запитом &quot;енергетична функція вуглеводів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1" r="10415" b="9566"/>
          <a:stretch/>
        </p:blipFill>
        <p:spPr bwMode="auto">
          <a:xfrm>
            <a:off x="4466491" y="970357"/>
            <a:ext cx="2016369" cy="17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Результат пошуку зображень за запитом &quot;енергетична функція вуглеводів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6" descr="Результат пошуку зображень за запитом &quot;енергетична функція вуглеводів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8" descr="Результат пошуку зображень за запитом &quot;енергетична функція вуглеводів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4" name="Picture 10" descr="Результат пошуку зображень за запитом &quot;енергетична функція вуглеводів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0578" y="970357"/>
            <a:ext cx="1727688" cy="17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55554" y="3745523"/>
            <a:ext cx="3598985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Структурна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E:\Робота\Людмила Леонідівна\Коледж\Розробки до пар\Інтегроване заняття вуглеводи\Рисунки\целюлоза 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2" r="17065"/>
          <a:stretch/>
        </p:blipFill>
        <p:spPr bwMode="auto">
          <a:xfrm>
            <a:off x="5717289" y="5080304"/>
            <a:ext cx="1986338" cy="143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Пов’язане зображенн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6269"/>
          <a:stretch/>
        </p:blipFill>
        <p:spPr bwMode="auto">
          <a:xfrm>
            <a:off x="765175" y="3184464"/>
            <a:ext cx="1932718" cy="167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Результат пошуку зображень за запитом &quot;рак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37" y="4318332"/>
            <a:ext cx="3888889" cy="23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4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91" y="556846"/>
            <a:ext cx="3598985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Резервна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230" y="5304693"/>
            <a:ext cx="3598985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Захисна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1968" y="2913185"/>
            <a:ext cx="3598985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Пластична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Результат пошуку зображень за запитом &quot;печін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2192" r="21789" b="23509"/>
          <a:stretch/>
        </p:blipFill>
        <p:spPr bwMode="auto">
          <a:xfrm>
            <a:off x="4366845" y="196918"/>
            <a:ext cx="2461846" cy="17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60" y="1053889"/>
            <a:ext cx="2145689" cy="142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Результат пошуку зображень за запитом &quot;амінокислот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6" y="1910861"/>
            <a:ext cx="1905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Результат пошуку зображень за запитом &quot;днк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24"/>
          <a:stretch/>
        </p:blipFill>
        <p:spPr bwMode="auto">
          <a:xfrm>
            <a:off x="2442301" y="2629221"/>
            <a:ext cx="2148008" cy="20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93" y="4579327"/>
            <a:ext cx="3398595" cy="168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471" y="2102640"/>
            <a:ext cx="3446585" cy="2497015"/>
          </a:xfrm>
        </p:spPr>
        <p:txBody>
          <a:bodyPr>
            <a:noAutofit/>
          </a:bodyPr>
          <a:lstStyle/>
          <a:p>
            <a:pPr algn="ctr"/>
            <a:r>
              <a:rPr lang="uk-UA" sz="2400" b="1" u="sng" dirty="0">
                <a:hlinkClick r:id="rId2"/>
              </a:rPr>
              <a:t>Галактоземія</a:t>
            </a:r>
            <a:r>
              <a:rPr lang="uk-UA" sz="2400" dirty="0"/>
              <a:t> – рідкісне </a:t>
            </a:r>
            <a:r>
              <a:rPr lang="uk-UA" sz="2400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генетичне</a:t>
            </a:r>
            <a:r>
              <a:rPr lang="uk-UA" sz="2400" dirty="0"/>
              <a:t> порушення обміну речовин, яке порушує нормальний процес метаболізму </a:t>
            </a:r>
            <a:r>
              <a:rPr lang="uk-UA" sz="2400" i="1" dirty="0"/>
              <a:t>вуглеводу (цукру) галактози</a:t>
            </a:r>
            <a:r>
              <a:rPr lang="uk-UA" sz="2400" dirty="0"/>
              <a:t>.</a:t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3074" name="Picture 2" descr="Результат пошуку зображень за запитом &quot;галактоземі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3" y="313592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галактоземі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78" y="927954"/>
            <a:ext cx="23812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в’язане зображен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90" y="4290646"/>
            <a:ext cx="2557038" cy="17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Результат пошуку зображень за запитом &quot;галактоземія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21" y="4991645"/>
            <a:ext cx="2810363" cy="10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Результат пошуку зображень за запитом &quot;галактоземія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1" y="3013742"/>
            <a:ext cx="2381250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Результат пошуку зображень за запитом &quot;галактоземія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4" y="98187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151990"/>
            <a:ext cx="3844478" cy="4185548"/>
          </a:xfrm>
        </p:spPr>
        <p:txBody>
          <a:bodyPr>
            <a:normAutofit/>
          </a:bodyPr>
          <a:lstStyle/>
          <a:p>
            <a:r>
              <a:rPr lang="uk-UA" sz="2400" b="1" dirty="0" err="1"/>
              <a:t>Цукро́вий</a:t>
            </a:r>
            <a:r>
              <a:rPr lang="uk-UA" sz="2400" b="1" dirty="0"/>
              <a:t> діабет </a:t>
            </a:r>
            <a:r>
              <a:rPr lang="uk-UA" sz="2400" dirty="0"/>
              <a:t>— група </a:t>
            </a:r>
            <a:r>
              <a:rPr lang="uk-UA" sz="2400" dirty="0">
                <a:hlinkClick r:id="rId2" tooltip="Ендокринні захворювання"/>
              </a:rPr>
              <a:t>ендокринних захворювань</a:t>
            </a:r>
            <a:r>
              <a:rPr lang="uk-UA" sz="2400" dirty="0"/>
              <a:t>, що розвиваються внаслідок абсолютної чи відносної недостатності </a:t>
            </a:r>
            <a:r>
              <a:rPr lang="uk-UA" sz="2400" u="sng" dirty="0">
                <a:hlinkClick r:id="rId3" tooltip="Гормон"/>
              </a:rPr>
              <a:t>гормону</a:t>
            </a:r>
            <a:r>
              <a:rPr lang="uk-UA" sz="2400" u="sng" dirty="0"/>
              <a:t> </a:t>
            </a:r>
            <a:r>
              <a:rPr lang="uk-UA" sz="2400" u="sng" dirty="0">
                <a:hlinkClick r:id="rId4" tooltip="Інсулін"/>
              </a:rPr>
              <a:t>інсуліну</a:t>
            </a:r>
            <a:r>
              <a:rPr lang="uk-UA" sz="2400" dirty="0"/>
              <a:t>, появи </a:t>
            </a:r>
            <a:r>
              <a:rPr lang="uk-UA" sz="2400" dirty="0" err="1"/>
              <a:t>інсулінорезистентності</a:t>
            </a:r>
            <a:r>
              <a:rPr lang="uk-UA" sz="2400" dirty="0"/>
              <a:t>, внаслідок чого виникає </a:t>
            </a:r>
            <a:r>
              <a:rPr lang="uk-UA" sz="2400" u="sng" dirty="0">
                <a:hlinkClick r:id="rId5" tooltip="Гіперглікемія"/>
              </a:rPr>
              <a:t>гіперглікемія</a:t>
            </a:r>
            <a:r>
              <a:rPr lang="uk-UA" sz="2400" dirty="0"/>
              <a:t> — стійке підвищення рівня </a:t>
            </a:r>
            <a:r>
              <a:rPr lang="uk-UA" sz="2400" dirty="0">
                <a:hlinkClick r:id="rId6" tooltip="Глюкоза"/>
              </a:rPr>
              <a:t>глюкози</a:t>
            </a:r>
            <a:r>
              <a:rPr lang="uk-UA" sz="2400" dirty="0"/>
              <a:t> у </a:t>
            </a:r>
            <a:r>
              <a:rPr lang="uk-UA" sz="2400" dirty="0">
                <a:hlinkClick r:id="rId7" tooltip="Кров"/>
              </a:rPr>
              <a:t>крові</a:t>
            </a:r>
            <a:r>
              <a:rPr lang="uk-UA" sz="2400" dirty="0"/>
              <a:t>.</a:t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4098" name="Picture 2" descr="Результат пошуку зображень за запитом &quot;цукровий діабет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46" y="293077"/>
            <a:ext cx="3402867" cy="170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цукровий діабет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66" y="2370561"/>
            <a:ext cx="3502025" cy="20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езультат пошуку зображень за запитом &quot;цукровий діабет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95" y="4668715"/>
            <a:ext cx="3181918" cy="19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езультат пошуку зображень за запитом &quot;цукровий діабет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2" y="4387728"/>
            <a:ext cx="2698995" cy="202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«Колесо знань»</a:t>
            </a:r>
            <a:endParaRPr lang="en-US" sz="4400" b="1" dirty="0"/>
          </a:p>
        </p:txBody>
      </p:sp>
      <p:pic>
        <p:nvPicPr>
          <p:cNvPr id="28" name="Рисунок 27"/>
          <p:cNvPicPr/>
          <p:nvPr/>
        </p:nvPicPr>
        <p:blipFill rotWithShape="1">
          <a:blip r:embed="rId2"/>
          <a:srcRect l="51045" t="27553" r="5923" b="11092"/>
          <a:stretch/>
        </p:blipFill>
        <p:spPr bwMode="auto">
          <a:xfrm>
            <a:off x="909393" y="1316685"/>
            <a:ext cx="7695346" cy="5048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Замінники цукру</a:t>
            </a:r>
            <a:endParaRPr lang="uk-UA" dirty="0"/>
          </a:p>
        </p:txBody>
      </p:sp>
      <p:pic>
        <p:nvPicPr>
          <p:cNvPr id="5122" name="Picture 2" descr="Результат пошуку зображень за запитом &quot;замінники цукр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3" y="1446213"/>
            <a:ext cx="277177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ьтат пошуку зображень за запитом &quot;замінники цукру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09" y="1485900"/>
            <a:ext cx="2176564" cy="27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езультат пошуку зображень за запитом &quot;замінники цукру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02" y="1706402"/>
            <a:ext cx="2904403" cy="22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Результат пошуку зображень за запитом &quot;замінники цукру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70" y="4587019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Результат пошуку зображень за запитом &quot;замінники цукру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70" y="4495607"/>
            <a:ext cx="2668477" cy="19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05" y="617539"/>
            <a:ext cx="1711569" cy="998742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МЕД</a:t>
            </a:r>
            <a:endParaRPr lang="uk-UA" sz="5400" b="1" dirty="0"/>
          </a:p>
        </p:txBody>
      </p:sp>
      <p:sp>
        <p:nvSpPr>
          <p:cNvPr id="3" name="AutoShape 2" descr="Результат пошуку зображень за запитом &quot;мед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4" descr="Результат пошуку зображень за запитом &quot;ме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Результат пошуку зображень за запитом &quot;ме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2" name="Picture 8" descr="Результат пошуку зображень за запитом &quot;мед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r="13040"/>
          <a:stretch/>
        </p:blipFill>
        <p:spPr bwMode="auto">
          <a:xfrm>
            <a:off x="612774" y="1707417"/>
            <a:ext cx="2734033" cy="237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1060" y="465138"/>
            <a:ext cx="3341077" cy="15943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Вуглеводи: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фруктоза – 22–47%, глюкоза – 20–44%, мальтоза – 1,1–10%, цукроза – 0,0–13%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24399" y="2403230"/>
            <a:ext cx="3083169" cy="1527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Вітаміни 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(В</a:t>
            </a:r>
            <a:r>
              <a:rPr lang="uk-UA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</a:t>
            </a:r>
            <a:r>
              <a:rPr lang="uk-UA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</a:t>
            </a:r>
            <a:r>
              <a:rPr lang="uk-UA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</a:t>
            </a:r>
            <a:r>
              <a:rPr lang="uk-UA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РР, Н, А, С, 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Е)</a:t>
            </a: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24399" y="4396155"/>
            <a:ext cx="3540369" cy="20046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Макроелементи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Калій (832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мкг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/г),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Фосфор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(217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мкг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/г),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Кальцій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(190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мкг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/г),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Хлор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Сірка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(біля 80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мкг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/г),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Натрій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Магній (45-55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мкг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/г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5175" y="4536831"/>
            <a:ext cx="3083169" cy="16412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Мікроелементи:  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значна частка припадає на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Залізо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(Fe)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Марганець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Мідь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(Cu)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Кобальт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(Co)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54" name="Picture 10" descr="Результат пошуку зображень за запитом &quot;мед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5"/>
          <a:stretch/>
        </p:blipFill>
        <p:spPr bwMode="auto">
          <a:xfrm>
            <a:off x="7005948" y="309631"/>
            <a:ext cx="2032545" cy="19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завд для студ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5" y="328246"/>
            <a:ext cx="7839027" cy="6342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4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Мистецтво карвінгу</a:t>
            </a:r>
            <a:endParaRPr lang="uk-UA" dirty="0"/>
          </a:p>
        </p:txBody>
      </p:sp>
      <p:pic>
        <p:nvPicPr>
          <p:cNvPr id="3" name="Рисунок 2" descr="C:\Users\Admin\Downloads\IMG-1b909dfcbbe9a9e317bfb3f314ab9de1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4" y="1301602"/>
            <a:ext cx="2981691" cy="221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ownloads\IMG-6d5e9e56f5d2912e525955331745520e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20" y="1301602"/>
            <a:ext cx="3075941" cy="221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ownloads\IMG-43c66f85c7aebfe6fc8a3de7e8f574f2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89" y="3913113"/>
            <a:ext cx="2971434" cy="2167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ownloads\IMG-7bf01f9b64d236fb75dda19bc86689ae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52389" y="3517119"/>
            <a:ext cx="2167158" cy="2959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7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Знайти пари термінів, що мають змістове та логічне поєднання</a:t>
            </a:r>
            <a:endParaRPr lang="uk-UA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1" t="36699" r="22424" b="28205"/>
          <a:stretch/>
        </p:blipFill>
        <p:spPr bwMode="auto">
          <a:xfrm>
            <a:off x="468923" y="1606060"/>
            <a:ext cx="8437400" cy="332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23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1" t="25481" r="22965" b="8814"/>
          <a:stretch/>
        </p:blipFill>
        <p:spPr bwMode="auto">
          <a:xfrm>
            <a:off x="785444" y="281352"/>
            <a:ext cx="7795848" cy="585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Admin\Downloads\TsK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92" y="4662536"/>
            <a:ext cx="3238500" cy="2058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3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581" y="1443841"/>
            <a:ext cx="561884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Дякуємо </a:t>
            </a:r>
          </a:p>
          <a:p>
            <a:pPr algn="ctr"/>
            <a:r>
              <a:rPr lang="uk-UA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увагу!!!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6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 заняття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dirty="0" smtClean="0"/>
              <a:t>1. Вуглеводи </a:t>
            </a:r>
            <a:r>
              <a:rPr lang="uk-UA" dirty="0"/>
              <a:t>– найважливіші природні сполуки. Класифікація та характеристика.</a:t>
            </a:r>
          </a:p>
          <a:p>
            <a:pPr marL="0" lvl="0" indent="0">
              <a:buNone/>
            </a:pPr>
            <a:r>
              <a:rPr lang="uk-UA" dirty="0" smtClean="0"/>
              <a:t>2. Хімічні </a:t>
            </a:r>
            <a:r>
              <a:rPr lang="uk-UA" dirty="0"/>
              <a:t>властивості вуглеводів на прикладі глюкози. Бродіння. Якісні реакції.</a:t>
            </a:r>
          </a:p>
          <a:p>
            <a:pPr marL="0" lvl="0" indent="0">
              <a:buNone/>
            </a:pPr>
            <a:r>
              <a:rPr lang="uk-UA" dirty="0" smtClean="0"/>
              <a:t>3. Біологічна </a:t>
            </a:r>
            <a:r>
              <a:rPr lang="uk-UA" dirty="0"/>
              <a:t>роль вуглеводів та хвороби людей, пов’язані з порушенням обміну вуглеводів.</a:t>
            </a:r>
          </a:p>
          <a:p>
            <a:pPr marL="0" lvl="0" indent="0">
              <a:buNone/>
            </a:pPr>
            <a:r>
              <a:rPr lang="uk-UA" dirty="0" smtClean="0"/>
              <a:t>4. Особливості </a:t>
            </a:r>
            <a:r>
              <a:rPr lang="uk-UA" dirty="0"/>
              <a:t>вуглеводів як цінних продуктів </a:t>
            </a:r>
            <a:r>
              <a:rPr lang="uk-UA" dirty="0" smtClean="0"/>
              <a:t>харчування</a:t>
            </a:r>
            <a:r>
              <a:rPr lang="uk-UA" dirty="0"/>
              <a:t>.</a:t>
            </a:r>
          </a:p>
          <a:p>
            <a:pPr marL="0" lvl="0" indent="0">
              <a:buNone/>
            </a:pPr>
            <a:r>
              <a:rPr lang="uk-UA" dirty="0" smtClean="0"/>
              <a:t>5. «Зелена» енергія вуглеводів.</a:t>
            </a:r>
            <a:endParaRPr lang="uk-UA" dirty="0"/>
          </a:p>
          <a:p>
            <a:pPr marL="0" indent="0" algn="just">
              <a:buNone/>
            </a:pPr>
            <a:r>
              <a:rPr lang="uk-UA" dirty="0" smtClean="0"/>
              <a:t>6. Використання </a:t>
            </a:r>
            <a:r>
              <a:rPr lang="uk-UA" dirty="0" err="1"/>
              <a:t>вуглеводовмісних</a:t>
            </a:r>
            <a:r>
              <a:rPr lang="uk-UA" dirty="0"/>
              <a:t> продуктів у ресторанному сервісі.</a:t>
            </a:r>
          </a:p>
        </p:txBody>
      </p:sp>
    </p:spTree>
    <p:extLst>
      <p:ext uri="{BB962C8B-B14F-4D97-AF65-F5344CB8AC3E}">
        <p14:creationId xmlns:p14="http://schemas.microsoft.com/office/powerpoint/2010/main" val="38456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i="1" dirty="0"/>
              <a:t>«Спасибі тобі, ліс, за добру твою справу,</a:t>
            </a:r>
            <a:endParaRPr lang="uk-UA" dirty="0"/>
          </a:p>
          <a:p>
            <a:pPr marL="0" indent="0" algn="ctr">
              <a:buNone/>
            </a:pPr>
            <a:r>
              <a:rPr lang="uk-UA" i="1" dirty="0"/>
              <a:t>що ти все ріс і ріс, не </a:t>
            </a:r>
            <a:r>
              <a:rPr lang="uk-UA" i="1" dirty="0" err="1"/>
              <a:t>думавши</a:t>
            </a:r>
            <a:r>
              <a:rPr lang="uk-UA" i="1" dirty="0"/>
              <a:t> про те;</a:t>
            </a:r>
            <a:endParaRPr lang="uk-UA" dirty="0"/>
          </a:p>
          <a:p>
            <a:pPr marL="0" indent="0" algn="ctr">
              <a:buNone/>
            </a:pPr>
            <a:r>
              <a:rPr lang="uk-UA" i="1" dirty="0"/>
              <a:t>і не претендував на винятковість, славу,</a:t>
            </a:r>
            <a:endParaRPr lang="uk-UA" dirty="0"/>
          </a:p>
          <a:p>
            <a:pPr marL="0" indent="0" algn="ctr">
              <a:buNone/>
            </a:pPr>
            <a:r>
              <a:rPr lang="uk-UA" i="1" dirty="0"/>
              <a:t>а справу ти творив могутньо-величаву:</a:t>
            </a:r>
            <a:endParaRPr lang="uk-UA" dirty="0"/>
          </a:p>
          <a:p>
            <a:pPr marL="0" indent="0" algn="ctr">
              <a:buNone/>
            </a:pPr>
            <a:r>
              <a:rPr lang="uk-UA" i="1" dirty="0"/>
              <a:t>єднав ти землю й сонце золоте…»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6" name="Picture 2" descr="Результат пошуку зображень за запитом &quot;ліс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4" y="937847"/>
            <a:ext cx="3606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ліс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0" y="4000501"/>
            <a:ext cx="3153507" cy="23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0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306" y="5087405"/>
            <a:ext cx="7869890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Загальне</a:t>
            </a:r>
            <a:r>
              <a:rPr lang="ru-RU" sz="3100" dirty="0" smtClean="0"/>
              <a:t> </a:t>
            </a:r>
            <a:r>
              <a:rPr lang="ru-RU" sz="3100" dirty="0" err="1" smtClean="0"/>
              <a:t>рівняння</a:t>
            </a:r>
            <a:r>
              <a:rPr lang="ru-RU" sz="3100" dirty="0" smtClean="0"/>
              <a:t> фотосинтезу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__ </a:t>
            </a:r>
            <a:r>
              <a:rPr lang="en-US" sz="3100" dirty="0"/>
              <a:t>H</a:t>
            </a:r>
            <a:r>
              <a:rPr lang="ru-RU" sz="3100" baseline="-25000" dirty="0"/>
              <a:t>2</a:t>
            </a:r>
            <a:r>
              <a:rPr lang="en-US" sz="3100" dirty="0"/>
              <a:t>O</a:t>
            </a:r>
            <a:r>
              <a:rPr lang="ru-RU" sz="3100" dirty="0"/>
              <a:t> +___  _____ → ___  __________ + __</a:t>
            </a:r>
            <a:r>
              <a:rPr lang="en-US" sz="3100" dirty="0"/>
              <a:t>O</a:t>
            </a:r>
            <a:r>
              <a:rPr lang="ru-RU" sz="3100" baseline="-25000" dirty="0"/>
              <a:t>2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3" name="Рисунок 2" descr="E:\Робота\Людмила Леонідівна\Коледж\Розробки до пар\Інтегрованні заняття\Рисунки\image013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4776" r="4643" b="5671"/>
          <a:stretch/>
        </p:blipFill>
        <p:spPr bwMode="auto">
          <a:xfrm>
            <a:off x="1008185" y="445477"/>
            <a:ext cx="7491046" cy="4314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25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1990"/>
            <a:ext cx="8464062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Вуглеводи – це сполуки </a:t>
            </a:r>
            <a:r>
              <a:rPr lang="uk-UA" dirty="0"/>
              <a:t>Карбону з </a:t>
            </a:r>
            <a:r>
              <a:rPr lang="uk-UA" dirty="0" smtClean="0"/>
              <a:t>водою, їх загальна формула</a:t>
            </a:r>
            <a:r>
              <a:rPr lang="uk-UA" dirty="0"/>
              <a:t> </a:t>
            </a:r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uk-UA" dirty="0"/>
              <a:t>(</a:t>
            </a:r>
            <a:r>
              <a:rPr lang="en-US" dirty="0"/>
              <a:t>H</a:t>
            </a:r>
            <a:r>
              <a:rPr lang="uk-UA" baseline="-25000" dirty="0"/>
              <a:t>2</a:t>
            </a:r>
            <a:r>
              <a:rPr lang="en-US" dirty="0"/>
              <a:t>O</a:t>
            </a:r>
            <a:r>
              <a:rPr lang="uk-UA" dirty="0"/>
              <a:t>)</a:t>
            </a:r>
            <a:r>
              <a:rPr lang="en-US" baseline="-25000" dirty="0"/>
              <a:t>m</a:t>
            </a:r>
            <a:r>
              <a:rPr lang="uk-UA" dirty="0"/>
              <a:t>. </a:t>
            </a:r>
          </a:p>
        </p:txBody>
      </p:sp>
      <p:pic>
        <p:nvPicPr>
          <p:cNvPr id="2050" name="Picture 2" descr="Результат пошуку зображень за запитом &quot;вуглец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15" y="1512277"/>
            <a:ext cx="2572399" cy="22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вод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07" y="1477267"/>
            <a:ext cx="3906960" cy="219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зультат пошуку зображень за запитом &quot;вуглевод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714" y="3810000"/>
            <a:ext cx="4256993" cy="282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25321" r="24225" b="16827"/>
          <a:stretch/>
        </p:blipFill>
        <p:spPr bwMode="auto">
          <a:xfrm>
            <a:off x="684843" y="293078"/>
            <a:ext cx="8060572" cy="57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0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глюкоза хімі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9" y="284285"/>
            <a:ext cx="3128963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1389" y="2813538"/>
            <a:ext cx="3128963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Глюкоза – виноградний цукор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100" name="Picture 4" descr="Результат пошуку зображень за запитом &quot;мозо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61" y="284285"/>
            <a:ext cx="3572851" cy="22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54061" y="2813538"/>
            <a:ext cx="3572851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Глюкоза нормалізує роботу головного мозку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AutoShape 6" descr="Результат пошуку зображень за запитом &quot;фруктоз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8" descr="Результат пошуку зображень за запитом &quot;фруктоз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0" descr="Результат пошуку зображень за запитом &quot;фруктоза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12" descr="Результат пошуку зображень за запитом &quot;фруктоза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10" name="Picture 14" descr="Результат пошуку зображень за запитом &quot;фруктоз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39" y="3606311"/>
            <a:ext cx="3575322" cy="26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29200" y="4548554"/>
            <a:ext cx="3197712" cy="10433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Фруктоза – найсолодша серед усіх вуглеводів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Дисахариди (</a:t>
            </a:r>
            <a:r>
              <a:rPr lang="uk-UA" dirty="0"/>
              <a:t>С</a:t>
            </a:r>
            <a:r>
              <a:rPr lang="uk-UA" baseline="-25000" dirty="0"/>
              <a:t>12</a:t>
            </a:r>
            <a:r>
              <a:rPr lang="uk-UA" dirty="0"/>
              <a:t>Н</a:t>
            </a:r>
            <a:r>
              <a:rPr lang="uk-UA" baseline="-25000" dirty="0"/>
              <a:t>22</a:t>
            </a:r>
            <a:r>
              <a:rPr lang="uk-UA" dirty="0"/>
              <a:t>О</a:t>
            </a:r>
            <a:r>
              <a:rPr lang="uk-UA" baseline="-25000" dirty="0"/>
              <a:t>11</a:t>
            </a:r>
            <a:r>
              <a:rPr lang="uk-UA" dirty="0" smtClean="0"/>
              <a:t>): сахароза, мальтоза, лактоза</a:t>
            </a:r>
            <a:endParaRPr lang="uk-UA" dirty="0"/>
          </a:p>
        </p:txBody>
      </p:sp>
      <p:pic>
        <p:nvPicPr>
          <p:cNvPr id="5122" name="Picture 2" descr="Результат пошуку зображень за запитом &quot;сахароз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33642" r="18349" b="26146"/>
          <a:stretch/>
        </p:blipFill>
        <p:spPr bwMode="auto">
          <a:xfrm>
            <a:off x="2543909" y="1324708"/>
            <a:ext cx="3880040" cy="18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Результат пошуку зображень за запитом &quot;цукрові буря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6" descr="Результат пошуку зображень за запитом &quot;цукрові буряк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8" name="Picture 8" descr="Результат пошуку зображень за запитом &quot;цукрові буря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1" y="3486508"/>
            <a:ext cx="2810364" cy="18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Результат пошуку зображень за запитом &quot;проростки пшеницы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 b="6818"/>
          <a:stretch/>
        </p:blipFill>
        <p:spPr bwMode="auto">
          <a:xfrm>
            <a:off x="3754559" y="3587927"/>
            <a:ext cx="2423502" cy="20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Результат пошуку зображень за запитом &quot;молоко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0" t="24840" b="7000"/>
          <a:stretch/>
        </p:blipFill>
        <p:spPr bwMode="auto">
          <a:xfrm>
            <a:off x="6271846" y="3587927"/>
            <a:ext cx="2684585" cy="204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8621" y="5509846"/>
            <a:ext cx="2810364" cy="539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Сахароза – тростинний цукор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54559" y="5662246"/>
            <a:ext cx="2409241" cy="539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Мальтоза – солодовий цукор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6452" y="5662246"/>
            <a:ext cx="2595371" cy="539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Лактоза – молочний цукор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386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«Колесо знань»</vt:lpstr>
      <vt:lpstr>План заняття</vt:lpstr>
      <vt:lpstr>Презентация PowerPoint</vt:lpstr>
      <vt:lpstr> Загальне рівняння фотосинтезу __ H2O +___  _____ → ___  __________ + __O2 </vt:lpstr>
      <vt:lpstr>Вуглеводи – це сполуки Карбону з водою, їх загальна формула Cn(H2O)m. </vt:lpstr>
      <vt:lpstr>Презентация PowerPoint</vt:lpstr>
      <vt:lpstr>Презентация PowerPoint</vt:lpstr>
      <vt:lpstr>Дисахариди (С12Н22О11): сахароза, мальтоза, лактоза</vt:lpstr>
      <vt:lpstr>Полісахариди ((С6Н10О5)n)</vt:lpstr>
      <vt:lpstr>Презентация PowerPoint</vt:lpstr>
      <vt:lpstr>Якісні реакції на глюкозу</vt:lpstr>
      <vt:lpstr>Презентация PowerPoint</vt:lpstr>
      <vt:lpstr>Презентация PowerPoint</vt:lpstr>
      <vt:lpstr>Типи бродіння глюкози</vt:lpstr>
      <vt:lpstr>Функції вуглеводів</vt:lpstr>
      <vt:lpstr>Презентация PowerPoint</vt:lpstr>
      <vt:lpstr>Галактоземія – рідкісне генетичне порушення обміну речовин, яке порушує нормальний процес метаболізму вуглеводу (цукру) галактози. </vt:lpstr>
      <vt:lpstr>Цукро́вий діабет — група ендокринних захворювань, що розвиваються внаслідок абсолютної чи відносної недостатності гормону інсуліну, появи інсулінорезистентності, внаслідок чого виникає гіперглікемія — стійке підвищення рівня глюкози у крові. </vt:lpstr>
      <vt:lpstr>Замінники цукру</vt:lpstr>
      <vt:lpstr>МЕД</vt:lpstr>
      <vt:lpstr>Презентация PowerPoint</vt:lpstr>
      <vt:lpstr>Мистецтво карвінгу</vt:lpstr>
      <vt:lpstr>Знайти пари термінів, що мають змістове та логічне поєднання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Admin</cp:lastModifiedBy>
  <cp:revision>214</cp:revision>
  <dcterms:created xsi:type="dcterms:W3CDTF">2016-11-18T14:12:19Z</dcterms:created>
  <dcterms:modified xsi:type="dcterms:W3CDTF">2018-02-17T15:29:23Z</dcterms:modified>
</cp:coreProperties>
</file>