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09F7EE-212B-4236-90CE-E851C871881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51A1B8-EFBC-431C-8D2D-AB106C154D58}">
      <dgm:prSet phldrT="[Текст]"/>
      <dgm:spPr>
        <a:solidFill>
          <a:srgbClr val="92D050"/>
        </a:solidFill>
      </dgm:spPr>
      <dgm:t>
        <a:bodyPr/>
        <a:lstStyle/>
        <a:p>
          <a:r>
            <a:rPr 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Набуття учнями навичок дослідницької роботи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97075CB-4F20-4F80-903E-1F80C9AE7C70}" type="parTrans" cxnId="{4F42C5D8-7B59-4F00-B73F-B39F12D84C0D}">
      <dgm:prSet/>
      <dgm:spPr/>
      <dgm:t>
        <a:bodyPr/>
        <a:lstStyle/>
        <a:p>
          <a:endParaRPr lang="ru-RU"/>
        </a:p>
      </dgm:t>
    </dgm:pt>
    <dgm:pt modelId="{A118D16A-79AA-4094-8D13-512C49D2A36F}" type="sibTrans" cxnId="{4F42C5D8-7B59-4F00-B73F-B39F12D84C0D}">
      <dgm:prSet/>
      <dgm:spPr/>
      <dgm:t>
        <a:bodyPr/>
        <a:lstStyle/>
        <a:p>
          <a:endParaRPr lang="ru-RU"/>
        </a:p>
      </dgm:t>
    </dgm:pt>
    <dgm:pt modelId="{82C41A68-10BB-41C9-8808-04EC405EAA47}">
      <dgm:prSet phldrT="[Текст]"/>
      <dgm:spPr>
        <a:solidFill>
          <a:srgbClr val="92D050"/>
        </a:solidFill>
      </dgm:spPr>
      <dgm:t>
        <a:bodyPr/>
        <a:lstStyle/>
        <a:p>
          <a:r>
            <a:rPr 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Вдосконалення вміння збирати інформацію методом дослідження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F9B9663-8361-4577-B3D9-DDC9686C81A2}" type="parTrans" cxnId="{00587958-2E8A-45E0-AF77-791447DAF3E7}">
      <dgm:prSet/>
      <dgm:spPr/>
      <dgm:t>
        <a:bodyPr/>
        <a:lstStyle/>
        <a:p>
          <a:endParaRPr lang="ru-RU"/>
        </a:p>
      </dgm:t>
    </dgm:pt>
    <dgm:pt modelId="{BB19FE1E-5FBA-4F7F-AA08-C5D5BEC117CA}" type="sibTrans" cxnId="{00587958-2E8A-45E0-AF77-791447DAF3E7}">
      <dgm:prSet/>
      <dgm:spPr/>
      <dgm:t>
        <a:bodyPr/>
        <a:lstStyle/>
        <a:p>
          <a:endParaRPr lang="ru-RU"/>
        </a:p>
      </dgm:t>
    </dgm:pt>
    <dgm:pt modelId="{F435D754-1413-494D-8940-CEDEA021472E}">
      <dgm:prSet phldrT="[Текст]"/>
      <dgm:spPr>
        <a:solidFill>
          <a:srgbClr val="92D050"/>
        </a:solidFill>
      </dgm:spPr>
      <dgm:t>
        <a:bodyPr/>
        <a:lstStyle/>
        <a:p>
          <a:r>
            <a:rPr 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Придбання навичок роботи в групах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070806-3638-4AAD-A0B0-B39C7749E1DA}" type="parTrans" cxnId="{F81AF5BF-5980-4AC5-9C28-5F054127ACCC}">
      <dgm:prSet/>
      <dgm:spPr/>
      <dgm:t>
        <a:bodyPr/>
        <a:lstStyle/>
        <a:p>
          <a:endParaRPr lang="ru-RU"/>
        </a:p>
      </dgm:t>
    </dgm:pt>
    <dgm:pt modelId="{B4E505AC-AE06-4180-822C-187441D4C166}" type="sibTrans" cxnId="{F81AF5BF-5980-4AC5-9C28-5F054127ACCC}">
      <dgm:prSet/>
      <dgm:spPr/>
      <dgm:t>
        <a:bodyPr/>
        <a:lstStyle/>
        <a:p>
          <a:endParaRPr lang="ru-RU"/>
        </a:p>
      </dgm:t>
    </dgm:pt>
    <dgm:pt modelId="{212815DA-A23C-4CC9-BB6D-5D1DD44F3072}">
      <dgm:prSet phldrT="[Текст]"/>
      <dgm:spPr>
        <a:solidFill>
          <a:srgbClr val="92D050"/>
        </a:solidFill>
      </dgm:spPr>
      <dgm:t>
        <a:bodyPr/>
        <a:lstStyle/>
        <a:p>
          <a:r>
            <a:rPr 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Виховання наполегливості, організованості, любові до праці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75250F-EFF4-4C1C-BD81-23006E637D93}" type="parTrans" cxnId="{9B5BF37F-55EB-4064-A8AE-247867770CED}">
      <dgm:prSet/>
      <dgm:spPr/>
      <dgm:t>
        <a:bodyPr/>
        <a:lstStyle/>
        <a:p>
          <a:endParaRPr lang="ru-RU"/>
        </a:p>
      </dgm:t>
    </dgm:pt>
    <dgm:pt modelId="{31D6EAA1-E33F-4E59-96B4-8A8EDC49F430}" type="sibTrans" cxnId="{9B5BF37F-55EB-4064-A8AE-247867770CED}">
      <dgm:prSet/>
      <dgm:spPr/>
      <dgm:t>
        <a:bodyPr/>
        <a:lstStyle/>
        <a:p>
          <a:endParaRPr lang="ru-RU"/>
        </a:p>
      </dgm:t>
    </dgm:pt>
    <dgm:pt modelId="{6B1CC20D-B35C-47BC-ABEE-EB5257D535BF}">
      <dgm:prSet phldrT="[Текст]"/>
      <dgm:spPr>
        <a:solidFill>
          <a:srgbClr val="92D050"/>
        </a:solidFill>
      </dgm:spPr>
      <dgm:t>
        <a:bodyPr/>
        <a:lstStyle/>
        <a:p>
          <a:r>
            <a:rPr lang="uk-UA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Виховання інтересу до математики, історії, природознавства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4C01BC2-D1CD-4D6B-AED6-BBA86A39CDBC}" type="parTrans" cxnId="{EBD16E57-A36D-43BC-A2A6-80AB15CF4450}">
      <dgm:prSet/>
      <dgm:spPr/>
      <dgm:t>
        <a:bodyPr/>
        <a:lstStyle/>
        <a:p>
          <a:endParaRPr lang="ru-RU"/>
        </a:p>
      </dgm:t>
    </dgm:pt>
    <dgm:pt modelId="{0F17CA77-795D-4DFA-8B1D-8536F1EA8C66}" type="sibTrans" cxnId="{EBD16E57-A36D-43BC-A2A6-80AB15CF4450}">
      <dgm:prSet/>
      <dgm:spPr/>
      <dgm:t>
        <a:bodyPr/>
        <a:lstStyle/>
        <a:p>
          <a:endParaRPr lang="ru-RU"/>
        </a:p>
      </dgm:t>
    </dgm:pt>
    <dgm:pt modelId="{250F44A7-C407-4339-91D2-F4260C0ACE60}" type="pres">
      <dgm:prSet presAssocID="{E009F7EE-212B-4236-90CE-E851C871881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5ACD8E-E69A-4754-82E4-185F79E2D95E}" type="pres">
      <dgm:prSet presAssocID="{D251A1B8-EFBC-431C-8D2D-AB106C154D58}" presName="node" presStyleLbl="node1" presStyleIdx="0" presStyleCnt="5" custLinFactNeighborX="5333" custLinFactNeighborY="-40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7595E-8658-4AAF-91A5-EBE69370BF65}" type="pres">
      <dgm:prSet presAssocID="{A118D16A-79AA-4094-8D13-512C49D2A36F}" presName="sibTrans" presStyleCnt="0"/>
      <dgm:spPr/>
    </dgm:pt>
    <dgm:pt modelId="{57E20A74-DD10-4DCF-B013-EBE18271FA8C}" type="pres">
      <dgm:prSet presAssocID="{82C41A68-10BB-41C9-8808-04EC405EAA47}" presName="node" presStyleLbl="node1" presStyleIdx="1" presStyleCnt="5" custLinFactNeighborX="-667" custLinFactNeighborY="-31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6885BC-2E9D-4B6D-B427-4D65C042532D}" type="pres">
      <dgm:prSet presAssocID="{BB19FE1E-5FBA-4F7F-AA08-C5D5BEC117CA}" presName="sibTrans" presStyleCnt="0"/>
      <dgm:spPr/>
    </dgm:pt>
    <dgm:pt modelId="{72FEE739-6895-43CE-870F-37FC784D0301}" type="pres">
      <dgm:prSet presAssocID="{F435D754-1413-494D-8940-CEDEA021472E}" presName="node" presStyleLbl="node1" presStyleIdx="2" presStyleCnt="5" custLinFactNeighborX="-4000" custLinFactNeighborY="-40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2F05D-04A3-47B6-B91F-16A450FA1866}" type="pres">
      <dgm:prSet presAssocID="{B4E505AC-AE06-4180-822C-187441D4C166}" presName="sibTrans" presStyleCnt="0"/>
      <dgm:spPr/>
    </dgm:pt>
    <dgm:pt modelId="{A8C005B5-E97D-4D08-BF72-C81315ABABDF}" type="pres">
      <dgm:prSet presAssocID="{212815DA-A23C-4CC9-BB6D-5D1DD44F3072}" presName="node" presStyleLbl="node1" presStyleIdx="3" presStyleCnt="5" custLinFactNeighborX="-47000" custLinFactNeighborY="-1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95710-994C-46E4-959C-A61FC49D1E11}" type="pres">
      <dgm:prSet presAssocID="{31D6EAA1-E33F-4E59-96B4-8A8EDC49F430}" presName="sibTrans" presStyleCnt="0"/>
      <dgm:spPr/>
    </dgm:pt>
    <dgm:pt modelId="{5383B013-5A66-47B9-BA89-62EF7EED4C8D}" type="pres">
      <dgm:prSet presAssocID="{6B1CC20D-B35C-47BC-ABEE-EB5257D535BF}" presName="node" presStyleLbl="node1" presStyleIdx="4" presStyleCnt="5" custLinFactNeighborX="48333" custLinFactNeighborY="-1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587958-2E8A-45E0-AF77-791447DAF3E7}" srcId="{E009F7EE-212B-4236-90CE-E851C8718815}" destId="{82C41A68-10BB-41C9-8808-04EC405EAA47}" srcOrd="1" destOrd="0" parTransId="{FF9B9663-8361-4577-B3D9-DDC9686C81A2}" sibTransId="{BB19FE1E-5FBA-4F7F-AA08-C5D5BEC117CA}"/>
    <dgm:cxn modelId="{5CDA0F43-E21C-4E0D-A404-D1E794F420DF}" type="presOf" srcId="{212815DA-A23C-4CC9-BB6D-5D1DD44F3072}" destId="{A8C005B5-E97D-4D08-BF72-C81315ABABDF}" srcOrd="0" destOrd="0" presId="urn:microsoft.com/office/officeart/2005/8/layout/default"/>
    <dgm:cxn modelId="{B5CAE5BB-E597-4AA8-A918-02F2819C46AF}" type="presOf" srcId="{6B1CC20D-B35C-47BC-ABEE-EB5257D535BF}" destId="{5383B013-5A66-47B9-BA89-62EF7EED4C8D}" srcOrd="0" destOrd="0" presId="urn:microsoft.com/office/officeart/2005/8/layout/default"/>
    <dgm:cxn modelId="{F81AF5BF-5980-4AC5-9C28-5F054127ACCC}" srcId="{E009F7EE-212B-4236-90CE-E851C8718815}" destId="{F435D754-1413-494D-8940-CEDEA021472E}" srcOrd="2" destOrd="0" parTransId="{26070806-3638-4AAD-A0B0-B39C7749E1DA}" sibTransId="{B4E505AC-AE06-4180-822C-187441D4C166}"/>
    <dgm:cxn modelId="{4F42C5D8-7B59-4F00-B73F-B39F12D84C0D}" srcId="{E009F7EE-212B-4236-90CE-E851C8718815}" destId="{D251A1B8-EFBC-431C-8D2D-AB106C154D58}" srcOrd="0" destOrd="0" parTransId="{997075CB-4F20-4F80-903E-1F80C9AE7C70}" sibTransId="{A118D16A-79AA-4094-8D13-512C49D2A36F}"/>
    <dgm:cxn modelId="{2062BBC0-7AA8-4B1C-A13F-3E3B4011129F}" type="presOf" srcId="{D251A1B8-EFBC-431C-8D2D-AB106C154D58}" destId="{035ACD8E-E69A-4754-82E4-185F79E2D95E}" srcOrd="0" destOrd="0" presId="urn:microsoft.com/office/officeart/2005/8/layout/default"/>
    <dgm:cxn modelId="{EBF32D71-AFFC-48F7-A76C-08F38A8D7B49}" type="presOf" srcId="{82C41A68-10BB-41C9-8808-04EC405EAA47}" destId="{57E20A74-DD10-4DCF-B013-EBE18271FA8C}" srcOrd="0" destOrd="0" presId="urn:microsoft.com/office/officeart/2005/8/layout/default"/>
    <dgm:cxn modelId="{9B5BF37F-55EB-4064-A8AE-247867770CED}" srcId="{E009F7EE-212B-4236-90CE-E851C8718815}" destId="{212815DA-A23C-4CC9-BB6D-5D1DD44F3072}" srcOrd="3" destOrd="0" parTransId="{4375250F-EFF4-4C1C-BD81-23006E637D93}" sibTransId="{31D6EAA1-E33F-4E59-96B4-8A8EDC49F430}"/>
    <dgm:cxn modelId="{EBD16E57-A36D-43BC-A2A6-80AB15CF4450}" srcId="{E009F7EE-212B-4236-90CE-E851C8718815}" destId="{6B1CC20D-B35C-47BC-ABEE-EB5257D535BF}" srcOrd="4" destOrd="0" parTransId="{14C01BC2-D1CD-4D6B-AED6-BBA86A39CDBC}" sibTransId="{0F17CA77-795D-4DFA-8B1D-8536F1EA8C66}"/>
    <dgm:cxn modelId="{A2392ED7-C0AB-4BC6-9A71-596F759E1D86}" type="presOf" srcId="{E009F7EE-212B-4236-90CE-E851C8718815}" destId="{250F44A7-C407-4339-91D2-F4260C0ACE60}" srcOrd="0" destOrd="0" presId="urn:microsoft.com/office/officeart/2005/8/layout/default"/>
    <dgm:cxn modelId="{F7E29998-2E55-4B78-AA2B-8A25719EC634}" type="presOf" srcId="{F435D754-1413-494D-8940-CEDEA021472E}" destId="{72FEE739-6895-43CE-870F-37FC784D0301}" srcOrd="0" destOrd="0" presId="urn:microsoft.com/office/officeart/2005/8/layout/default"/>
    <dgm:cxn modelId="{543AF1C2-3A7F-471A-B5E1-C81C243FA5E0}" type="presParOf" srcId="{250F44A7-C407-4339-91D2-F4260C0ACE60}" destId="{035ACD8E-E69A-4754-82E4-185F79E2D95E}" srcOrd="0" destOrd="0" presId="urn:microsoft.com/office/officeart/2005/8/layout/default"/>
    <dgm:cxn modelId="{1405404B-5AD2-4751-8DAD-6B7B49D1C155}" type="presParOf" srcId="{250F44A7-C407-4339-91D2-F4260C0ACE60}" destId="{5B17595E-8658-4AAF-91A5-EBE69370BF65}" srcOrd="1" destOrd="0" presId="urn:microsoft.com/office/officeart/2005/8/layout/default"/>
    <dgm:cxn modelId="{E6775C64-D927-47A1-80D8-3672CE5DFDD8}" type="presParOf" srcId="{250F44A7-C407-4339-91D2-F4260C0ACE60}" destId="{57E20A74-DD10-4DCF-B013-EBE18271FA8C}" srcOrd="2" destOrd="0" presId="urn:microsoft.com/office/officeart/2005/8/layout/default"/>
    <dgm:cxn modelId="{2BD7D4C9-FC88-4B06-88F5-DAEF12B20025}" type="presParOf" srcId="{250F44A7-C407-4339-91D2-F4260C0ACE60}" destId="{9E6885BC-2E9D-4B6D-B427-4D65C042532D}" srcOrd="3" destOrd="0" presId="urn:microsoft.com/office/officeart/2005/8/layout/default"/>
    <dgm:cxn modelId="{88E89357-8F19-4616-BF79-C33D94C7C69A}" type="presParOf" srcId="{250F44A7-C407-4339-91D2-F4260C0ACE60}" destId="{72FEE739-6895-43CE-870F-37FC784D0301}" srcOrd="4" destOrd="0" presId="urn:microsoft.com/office/officeart/2005/8/layout/default"/>
    <dgm:cxn modelId="{317F05FF-348A-4502-865F-A25FA23102EF}" type="presParOf" srcId="{250F44A7-C407-4339-91D2-F4260C0ACE60}" destId="{D1D2F05D-04A3-47B6-B91F-16A450FA1866}" srcOrd="5" destOrd="0" presId="urn:microsoft.com/office/officeart/2005/8/layout/default"/>
    <dgm:cxn modelId="{C2B1CEC8-5BFA-4B00-91C7-1C45A3878362}" type="presParOf" srcId="{250F44A7-C407-4339-91D2-F4260C0ACE60}" destId="{A8C005B5-E97D-4D08-BF72-C81315ABABDF}" srcOrd="6" destOrd="0" presId="urn:microsoft.com/office/officeart/2005/8/layout/default"/>
    <dgm:cxn modelId="{8C2CD423-A852-457F-8CAA-B5AC96E43B9E}" type="presParOf" srcId="{250F44A7-C407-4339-91D2-F4260C0ACE60}" destId="{28A95710-994C-46E4-959C-A61FC49D1E11}" srcOrd="7" destOrd="0" presId="urn:microsoft.com/office/officeart/2005/8/layout/default"/>
    <dgm:cxn modelId="{ABBEF86A-D104-48BE-9245-C43B109AE883}" type="presParOf" srcId="{250F44A7-C407-4339-91D2-F4260C0ACE60}" destId="{5383B013-5A66-47B9-BA89-62EF7EED4C8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5ACD8E-E69A-4754-82E4-185F79E2D95E}">
      <dsp:nvSpPr>
        <dsp:cNvPr id="0" name=""/>
        <dsp:cNvSpPr/>
      </dsp:nvSpPr>
      <dsp:spPr>
        <a:xfrm>
          <a:off x="144006" y="231795"/>
          <a:ext cx="2700300" cy="1620180"/>
        </a:xfrm>
        <a:prstGeom prst="rect">
          <a:avLst/>
        </a:prstGeom>
        <a:solidFill>
          <a:srgbClr val="92D05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Набуття учнями навичок дослідницької роботи</a:t>
          </a:r>
          <a:endParaRPr lang="ru-RU" sz="2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4006" y="231795"/>
        <a:ext cx="2700300" cy="1620180"/>
      </dsp:txXfrm>
    </dsp:sp>
    <dsp:sp modelId="{57E20A74-DD10-4DCF-B013-EBE18271FA8C}">
      <dsp:nvSpPr>
        <dsp:cNvPr id="0" name=""/>
        <dsp:cNvSpPr/>
      </dsp:nvSpPr>
      <dsp:spPr>
        <a:xfrm>
          <a:off x="2952318" y="375812"/>
          <a:ext cx="2700300" cy="1620180"/>
        </a:xfrm>
        <a:prstGeom prst="rect">
          <a:avLst/>
        </a:prstGeom>
        <a:solidFill>
          <a:srgbClr val="92D05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Вдосконалення вміння збирати інформацію методом дослідження</a:t>
          </a:r>
          <a:endParaRPr lang="ru-RU" sz="2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18" y="375812"/>
        <a:ext cx="2700300" cy="1620180"/>
      </dsp:txXfrm>
    </dsp:sp>
    <dsp:sp modelId="{72FEE739-6895-43CE-870F-37FC784D0301}">
      <dsp:nvSpPr>
        <dsp:cNvPr id="0" name=""/>
        <dsp:cNvSpPr/>
      </dsp:nvSpPr>
      <dsp:spPr>
        <a:xfrm>
          <a:off x="5832647" y="231795"/>
          <a:ext cx="2700300" cy="1620180"/>
        </a:xfrm>
        <a:prstGeom prst="rect">
          <a:avLst/>
        </a:prstGeom>
        <a:solidFill>
          <a:srgbClr val="92D05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Придбання навичок роботи в групах</a:t>
          </a:r>
          <a:endParaRPr lang="ru-RU" sz="2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32647" y="231795"/>
        <a:ext cx="2700300" cy="1620180"/>
      </dsp:txXfrm>
    </dsp:sp>
    <dsp:sp modelId="{A8C005B5-E97D-4D08-BF72-C81315ABABDF}">
      <dsp:nvSpPr>
        <dsp:cNvPr id="0" name=""/>
        <dsp:cNvSpPr/>
      </dsp:nvSpPr>
      <dsp:spPr>
        <a:xfrm>
          <a:off x="216023" y="2752076"/>
          <a:ext cx="2700300" cy="1620180"/>
        </a:xfrm>
        <a:prstGeom prst="rect">
          <a:avLst/>
        </a:prstGeom>
        <a:solidFill>
          <a:srgbClr val="92D05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Виховання наполегливості, організованості, любові до праці</a:t>
          </a:r>
          <a:endParaRPr lang="ru-RU" sz="2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6023" y="2752076"/>
        <a:ext cx="2700300" cy="1620180"/>
      </dsp:txXfrm>
    </dsp:sp>
    <dsp:sp modelId="{5383B013-5A66-47B9-BA89-62EF7EED4C8D}">
      <dsp:nvSpPr>
        <dsp:cNvPr id="0" name=""/>
        <dsp:cNvSpPr/>
      </dsp:nvSpPr>
      <dsp:spPr>
        <a:xfrm>
          <a:off x="5760630" y="2752076"/>
          <a:ext cx="2700300" cy="1620180"/>
        </a:xfrm>
        <a:prstGeom prst="rect">
          <a:avLst/>
        </a:prstGeom>
        <a:solidFill>
          <a:srgbClr val="92D05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Виховання інтересу до математики, історії, природознавства</a:t>
          </a:r>
          <a:endParaRPr lang="ru-RU" sz="22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0630" y="2752076"/>
        <a:ext cx="2700300" cy="1620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472B-A83F-4F59-AE8A-4D262E8AAC0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5D0E01-0505-4439-A996-F4FADE19A8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472B-A83F-4F59-AE8A-4D262E8AAC0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0E01-0505-4439-A996-F4FADE19A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25D0E01-0505-4439-A996-F4FADE19A8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472B-A83F-4F59-AE8A-4D262E8AAC0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472B-A83F-4F59-AE8A-4D262E8AAC0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25D0E01-0505-4439-A996-F4FADE19A8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472B-A83F-4F59-AE8A-4D262E8AAC0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5D0E01-0505-4439-A996-F4FADE19A8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BF8472B-A83F-4F59-AE8A-4D262E8AAC0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D0E01-0505-4439-A996-F4FADE19A8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472B-A83F-4F59-AE8A-4D262E8AAC0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25D0E01-0505-4439-A996-F4FADE19A8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472B-A83F-4F59-AE8A-4D262E8AAC0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25D0E01-0505-4439-A996-F4FADE19A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472B-A83F-4F59-AE8A-4D262E8AAC0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5D0E01-0505-4439-A996-F4FADE19A8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5D0E01-0505-4439-A996-F4FADE19A8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472B-A83F-4F59-AE8A-4D262E8AAC0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25D0E01-0505-4439-A996-F4FADE19A8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BF8472B-A83F-4F59-AE8A-4D262E8AAC0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BF8472B-A83F-4F59-AE8A-4D262E8AAC0D}" type="datetimeFigureOut">
              <a:rPr lang="ru-RU" smtClean="0"/>
              <a:pPr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25D0E01-0505-4439-A996-F4FADE19A8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split orient="vert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gif"/><Relationship Id="rId5" Type="http://schemas.openxmlformats.org/officeDocument/2006/relationships/image" Target="../media/image44.png"/><Relationship Id="rId4" Type="http://schemas.openxmlformats.org/officeDocument/2006/relationships/image" Target="../media/image11.jpe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gif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pn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Relationship Id="rId9" Type="http://schemas.openxmlformats.org/officeDocument/2006/relationships/image" Target="../media/image10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8" descr="Картинки по запросу пірамі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7"/>
            <a:ext cx="1317526" cy="1296144"/>
          </a:xfrm>
          <a:prstGeom prst="rect">
            <a:avLst/>
          </a:prstGeom>
          <a:noFill/>
        </p:spPr>
      </p:pic>
      <p:pic>
        <p:nvPicPr>
          <p:cNvPr id="19462" name="Picture 6" descr="Картинки по запросу пірамі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980728"/>
            <a:ext cx="1121436" cy="1368152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819400"/>
            <a:ext cx="8424936" cy="1752600"/>
          </a:xfrm>
        </p:spPr>
        <p:txBody>
          <a:bodyPr>
            <a:normAutofit/>
          </a:bodyPr>
          <a:lstStyle/>
          <a:p>
            <a:r>
              <a:rPr lang="uk-UA" sz="4000" dirty="0" smtClean="0">
                <a:latin typeface="Arial Black" pitchFamily="34" charset="0"/>
              </a:rPr>
              <a:t>Проект учнів 8-Б класу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1944960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chemeClr val="bg1"/>
                </a:solidFill>
                <a:latin typeface="Comic Sans MS" pitchFamily="66" charset="0"/>
              </a:rPr>
              <a:t>ПІРАМІДА </a:t>
            </a: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ЖИТТІ ЛЮДИНИ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9458" name="Picture 2" descr="Картинки по запросу піраміда в житті людин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861048"/>
            <a:ext cx="397427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 b="8297"/>
          <a:stretch>
            <a:fillRect/>
          </a:stretch>
        </p:blipFill>
        <p:spPr bwMode="auto">
          <a:xfrm>
            <a:off x="323528" y="3789040"/>
            <a:ext cx="4352595" cy="2303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188640"/>
            <a:ext cx="511256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6000" b="1" cap="none" spc="0" dirty="0" smtClean="0">
                <a:ln w="11430">
                  <a:solidFill>
                    <a:schemeClr val="accent2"/>
                  </a:solidFill>
                </a:ln>
                <a:solidFill>
                  <a:srgbClr val="FFC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ПІРАМІДА</a:t>
            </a:r>
            <a:endParaRPr lang="ru-RU" sz="6000" b="1" cap="none" spc="0" dirty="0">
              <a:ln w="11430">
                <a:solidFill>
                  <a:schemeClr val="accent2"/>
                </a:solidFill>
              </a:ln>
              <a:solidFill>
                <a:srgbClr val="FFC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типовой процесс 4"/>
          <p:cNvSpPr/>
          <p:nvPr/>
        </p:nvSpPr>
        <p:spPr>
          <a:xfrm>
            <a:off x="179512" y="188640"/>
            <a:ext cx="8784976" cy="108012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chemeClr val="bg2"/>
                </a:solidFill>
                <a:latin typeface="Arial Black" pitchFamily="34" charset="0"/>
              </a:rPr>
              <a:t>Цікавий факт</a:t>
            </a:r>
            <a:endParaRPr lang="ru-RU" sz="6600" dirty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r>
              <a:rPr lang="uk-UA" sz="3200" dirty="0" smtClean="0"/>
              <a:t>Численні дослідники пірамід відзначають наступне: сторони всіх трьох пірамід у Гізі кратні «священному» числу Єгипту і Сходу — числу 108. </a:t>
            </a:r>
            <a:endParaRPr lang="ru-RU" dirty="0"/>
          </a:p>
        </p:txBody>
      </p:sp>
      <p:pic>
        <p:nvPicPr>
          <p:cNvPr id="21508" name="Picture 4" descr="Картинки по запросу священне число 108 в пирамиде"/>
          <p:cNvPicPr>
            <a:picLocks noChangeAspect="1" noChangeArrowheads="1"/>
          </p:cNvPicPr>
          <p:nvPr/>
        </p:nvPicPr>
        <p:blipFill>
          <a:blip r:embed="rId2" cstate="print"/>
          <a:srcRect r="29214" b="8550"/>
          <a:stretch>
            <a:fillRect/>
          </a:stretch>
        </p:blipFill>
        <p:spPr bwMode="auto">
          <a:xfrm>
            <a:off x="395536" y="3861048"/>
            <a:ext cx="360040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Картинки по запросу священне число 108 в пирамид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077072"/>
            <a:ext cx="4416770" cy="1674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188640"/>
            <a:ext cx="1080120" cy="1080120"/>
          </a:xfrm>
          <a:prstGeom prst="rect">
            <a:avLst/>
          </a:prstGeom>
          <a:noFill/>
        </p:spPr>
      </p:pic>
      <p:pic>
        <p:nvPicPr>
          <p:cNvPr id="9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1080120" cy="10801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		Отже, ось так людина використовуючи математику може створювати різноманітні чудеса світу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Не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 математики, не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 таких чудес.</a:t>
            </a:r>
          </a:p>
          <a:p>
            <a:pPr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		Велика кількість математичних задач складені саме на піраміді, деякі взяті з реального світу, деякі в межах самої математики. Ці задачі завжди будуть дивувати своєю красою побудови та цікавістю розв’язання.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482" name="Picture 2" descr="Картинки по запросу пирамида геометрия"/>
          <p:cNvPicPr>
            <a:picLocks noChangeAspect="1" noChangeArrowheads="1"/>
          </p:cNvPicPr>
          <p:nvPr/>
        </p:nvPicPr>
        <p:blipFill>
          <a:blip r:embed="rId2" cstate="print"/>
          <a:srcRect l="17010" t="13860" r="13061" b="8021"/>
          <a:stretch>
            <a:fillRect/>
          </a:stretch>
        </p:blipFill>
        <p:spPr bwMode="auto">
          <a:xfrm>
            <a:off x="179512" y="188640"/>
            <a:ext cx="1296144" cy="1085959"/>
          </a:xfrm>
          <a:prstGeom prst="rect">
            <a:avLst/>
          </a:prstGeom>
          <a:noFill/>
        </p:spPr>
      </p:pic>
      <p:pic>
        <p:nvPicPr>
          <p:cNvPr id="20484" name="Picture 4" descr="Картинки по запросу пирамида геометр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8640"/>
            <a:ext cx="1080120" cy="1080120"/>
          </a:xfrm>
          <a:prstGeom prst="rect">
            <a:avLst/>
          </a:prstGeom>
          <a:noFill/>
        </p:spPr>
      </p:pic>
      <p:pic>
        <p:nvPicPr>
          <p:cNvPr id="20486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88640"/>
            <a:ext cx="1080120" cy="1080120"/>
          </a:xfrm>
          <a:prstGeom prst="rect">
            <a:avLst/>
          </a:prstGeom>
          <a:noFill/>
        </p:spPr>
      </p:pic>
      <p:pic>
        <p:nvPicPr>
          <p:cNvPr id="20488" name="Picture 8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 l="25465" t="6891" r="25809" b="39954"/>
          <a:stretch>
            <a:fillRect/>
          </a:stretch>
        </p:blipFill>
        <p:spPr bwMode="auto">
          <a:xfrm>
            <a:off x="1619672" y="188640"/>
            <a:ext cx="1232137" cy="1008112"/>
          </a:xfrm>
          <a:prstGeom prst="rect">
            <a:avLst/>
          </a:prstGeom>
          <a:noFill/>
        </p:spPr>
      </p:pic>
      <p:pic>
        <p:nvPicPr>
          <p:cNvPr id="20490" name="Picture 10" descr="Похожее изображение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188640"/>
            <a:ext cx="1324790" cy="1276615"/>
          </a:xfrm>
          <a:prstGeom prst="rect">
            <a:avLst/>
          </a:prstGeom>
          <a:noFill/>
        </p:spPr>
      </p:pic>
      <p:pic>
        <p:nvPicPr>
          <p:cNvPr id="20492" name="Picture 12" descr="Похожее изображени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188640"/>
            <a:ext cx="1029494" cy="1029494"/>
          </a:xfrm>
          <a:prstGeom prst="rect">
            <a:avLst/>
          </a:prstGeom>
          <a:noFill/>
        </p:spPr>
      </p:pic>
      <p:pic>
        <p:nvPicPr>
          <p:cNvPr id="20494" name="Picture 14" descr="Картинки по запросу пирамида геометри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5445224"/>
            <a:ext cx="1902718" cy="1064199"/>
          </a:xfrm>
          <a:prstGeom prst="rect">
            <a:avLst/>
          </a:prstGeom>
          <a:noFill/>
        </p:spPr>
      </p:pic>
      <p:pic>
        <p:nvPicPr>
          <p:cNvPr id="20496" name="Picture 16" descr="Картинки по запросу пирамида геометрия"/>
          <p:cNvPicPr>
            <a:picLocks noChangeAspect="1" noChangeArrowheads="1"/>
          </p:cNvPicPr>
          <p:nvPr/>
        </p:nvPicPr>
        <p:blipFill>
          <a:blip r:embed="rId9" cstate="print"/>
          <a:srcRect t="13079"/>
          <a:stretch>
            <a:fillRect/>
          </a:stretch>
        </p:blipFill>
        <p:spPr bwMode="auto">
          <a:xfrm>
            <a:off x="2987824" y="188640"/>
            <a:ext cx="853455" cy="10561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Картинки по запросу історія фон"/>
          <p:cNvPicPr>
            <a:picLocks noChangeAspect="1" noChangeArrowheads="1"/>
          </p:cNvPicPr>
          <p:nvPr/>
        </p:nvPicPr>
        <p:blipFill>
          <a:blip r:embed="rId2" cstate="print"/>
          <a:srcRect b="18838"/>
          <a:stretch>
            <a:fillRect/>
          </a:stretch>
        </p:blipFill>
        <p:spPr bwMode="auto">
          <a:xfrm>
            <a:off x="1691680" y="260648"/>
            <a:ext cx="5760640" cy="9361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uk-UA" sz="4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Група </a:t>
            </a:r>
            <a:r>
              <a:rPr lang="uk-UA" sz="4800" dirty="0" err="1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“Історики”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>
              <a:buNone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боїться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часу, а час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боїться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пірамід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Арабська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народна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мудрість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378707" cy="936104"/>
          </a:xfrm>
          <a:prstGeom prst="rect">
            <a:avLst/>
          </a:prstGeom>
          <a:noFill/>
        </p:spPr>
      </p:pic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260648"/>
            <a:ext cx="1378707" cy="936104"/>
          </a:xfrm>
          <a:prstGeom prst="rect">
            <a:avLst/>
          </a:prstGeom>
          <a:noFill/>
        </p:spPr>
      </p:pic>
      <p:pic>
        <p:nvPicPr>
          <p:cNvPr id="28676" name="Picture 4" descr="Картинки по запросу пирамида истор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780928"/>
            <a:ext cx="5857875" cy="3781425"/>
          </a:xfrm>
          <a:prstGeom prst="rect">
            <a:avLst/>
          </a:prstGeom>
          <a:noFill/>
        </p:spPr>
      </p:pic>
      <p:sp>
        <p:nvSpPr>
          <p:cNvPr id="28678" name="AutoShape 6" descr="Картинки по запросу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0" name="AutoShape 8" descr="Картинки по запросу исто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2" name="Picture 10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132855"/>
            <a:ext cx="1411358" cy="1008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2" name="AutoShape 2" descr="Картинки по запросу історія ф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Картинки по запросу історія ф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Картинки по запросу істор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Картинки по запросу істор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 descr="istoria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3501008"/>
            <a:ext cx="1512168" cy="800286"/>
          </a:xfrm>
          <a:prstGeom prst="rect">
            <a:avLst/>
          </a:prstGeom>
        </p:spPr>
      </p:pic>
      <p:pic>
        <p:nvPicPr>
          <p:cNvPr id="5134" name="Picture 14" descr="Картинки по запросу історі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2852936"/>
            <a:ext cx="1296144" cy="1139942"/>
          </a:xfrm>
          <a:prstGeom prst="rect">
            <a:avLst/>
          </a:prstGeom>
          <a:noFill/>
        </p:spPr>
      </p:pic>
      <p:pic>
        <p:nvPicPr>
          <p:cNvPr id="5136" name="Picture 16" descr="Картинки по запросу історі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4437112"/>
            <a:ext cx="1224136" cy="1224136"/>
          </a:xfrm>
          <a:prstGeom prst="rect">
            <a:avLst/>
          </a:prstGeom>
          <a:noFill/>
        </p:spPr>
      </p:pic>
      <p:pic>
        <p:nvPicPr>
          <p:cNvPr id="5138" name="Picture 18" descr="Картинки по запросу історі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4797152"/>
            <a:ext cx="1456975" cy="10801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9512" y="188640"/>
            <a:ext cx="8784976" cy="936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116111"/>
            <a:ext cx="4896544" cy="34812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648072"/>
          </a:xfrm>
        </p:spPr>
        <p:txBody>
          <a:bodyPr>
            <a:noAutofit/>
          </a:bodyPr>
          <a:lstStyle/>
          <a:p>
            <a:r>
              <a:rPr lang="uk-UA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Найстаріші </a:t>
            </a:r>
            <a:r>
              <a:rPr lang="uk-UA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пірамідоподібні</a:t>
            </a:r>
            <a:r>
              <a:rPr lang="uk-UA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структури – </a:t>
            </a:r>
            <a:r>
              <a:rPr lang="uk-UA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зикурати. </a:t>
            </a:r>
            <a:endParaRPr lang="ru-RU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052736"/>
            <a:ext cx="6191250" cy="2695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Картинки по запросу зикура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140968"/>
            <a:ext cx="3429000" cy="3429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79512" y="188640"/>
            <a:ext cx="8784976" cy="1080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chemeClr val="accent2">
                    <a:lumMod val="50000"/>
                  </a:schemeClr>
                </a:solidFill>
                <a:cs typeface="Aharoni" pitchFamily="2" charset="-79"/>
              </a:rPr>
              <a:t>Єгипетські піраміди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cs typeface="Aharoni" pitchFamily="2" charset="-79"/>
            </a:endParaRPr>
          </a:p>
        </p:txBody>
      </p:sp>
      <p:pic>
        <p:nvPicPr>
          <p:cNvPr id="3074" name="Picture 2" descr="Картинки по запросу єгипетські пірамід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628800"/>
            <a:ext cx="3185703" cy="1944216"/>
          </a:xfrm>
          <a:prstGeom prst="rect">
            <a:avLst/>
          </a:prstGeom>
          <a:noFill/>
        </p:spPr>
      </p:pic>
      <p:pic>
        <p:nvPicPr>
          <p:cNvPr id="3076" name="Picture 4" descr="Картинки по запросу єгипетські пірамід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717032"/>
            <a:ext cx="5111552" cy="2955116"/>
          </a:xfrm>
          <a:prstGeom prst="rect">
            <a:avLst/>
          </a:prstGeom>
          <a:noFill/>
        </p:spPr>
      </p:pic>
      <p:pic>
        <p:nvPicPr>
          <p:cNvPr id="3078" name="Picture 6" descr="Картинки по запросу єгипетські пірамід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700808"/>
            <a:ext cx="2592906" cy="1726135"/>
          </a:xfrm>
          <a:prstGeom prst="rect">
            <a:avLst/>
          </a:prstGeom>
          <a:noFill/>
        </p:spPr>
      </p:pic>
      <p:pic>
        <p:nvPicPr>
          <p:cNvPr id="3080" name="Picture 8" descr="Картинки по запросу єгипетські пірамід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700808"/>
            <a:ext cx="2590800" cy="1762126"/>
          </a:xfrm>
          <a:prstGeom prst="rect">
            <a:avLst/>
          </a:prstGeom>
          <a:noFill/>
        </p:spPr>
      </p:pic>
      <p:pic>
        <p:nvPicPr>
          <p:cNvPr id="3082" name="Picture 10" descr="Картинки по запросу єгипетські пірамід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518" y="3789040"/>
            <a:ext cx="1728192" cy="1296144"/>
          </a:xfrm>
          <a:prstGeom prst="rect">
            <a:avLst/>
          </a:prstGeom>
          <a:noFill/>
        </p:spPr>
      </p:pic>
      <p:pic>
        <p:nvPicPr>
          <p:cNvPr id="3084" name="Picture 12" descr="Картинки по запросу єгипетські пірамід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3789040"/>
            <a:ext cx="1728192" cy="1296144"/>
          </a:xfrm>
          <a:prstGeom prst="rect">
            <a:avLst/>
          </a:prstGeom>
          <a:noFill/>
        </p:spPr>
      </p:pic>
      <p:pic>
        <p:nvPicPr>
          <p:cNvPr id="3086" name="Picture 14" descr="Картинки по запросу єгипетські пірамід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5445224"/>
            <a:ext cx="1738720" cy="1152128"/>
          </a:xfrm>
          <a:prstGeom prst="rect">
            <a:avLst/>
          </a:prstGeom>
          <a:noFill/>
        </p:spPr>
      </p:pic>
      <p:pic>
        <p:nvPicPr>
          <p:cNvPr id="3088" name="Picture 16" descr="Картинки по запросу єгипетські пірамід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6295" y="5445224"/>
            <a:ext cx="1728193" cy="115212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Піраміда </a:t>
            </a:r>
            <a:r>
              <a:rPr lang="uk-UA" sz="7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Джосера</a:t>
            </a:r>
            <a:endParaRPr lang="ru-RU" sz="7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Картинки по запросу піраміда джосер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іраміда Хеопса - найвеличніша піраміда Стародавнього Єгипту та світу (12)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latin typeface="Times New Roman" pitchFamily="18" charset="0"/>
                <a:cs typeface="Times New Roman" pitchFamily="18" charset="0"/>
              </a:rPr>
              <a:t>Піраміда </a:t>
            </a:r>
            <a:r>
              <a:rPr lang="uk-UA" sz="8000" b="1" dirty="0" err="1" smtClean="0">
                <a:latin typeface="Times New Roman" pitchFamily="18" charset="0"/>
                <a:cs typeface="Times New Roman" pitchFamily="18" charset="0"/>
              </a:rPr>
              <a:t>Хеопса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Нубійські піраміди</a:t>
            </a:r>
            <a:endParaRPr lang="ru-RU" sz="7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9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upload.wikimedia.org/wikipedia/commons/thumb/e/e0/Piramide_del_Sol_072006.JPG/1024px-Piramide_del_Sol_0720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896144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Велика піраміда </a:t>
            </a:r>
            <a:r>
              <a:rPr lang="uk-UA" sz="6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Чолули</a:t>
            </a:r>
            <a:endParaRPr lang="ru-RU" sz="6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5661248"/>
            <a:ext cx="4104456" cy="6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Піраміда </a:t>
            </a:r>
            <a:r>
              <a:rPr lang="uk-UA" sz="3600" b="1" dirty="0" err="1" smtClean="0">
                <a:latin typeface="Times New Roman" pitchFamily="18" charset="0"/>
                <a:cs typeface="Times New Roman" pitchFamily="18" charset="0"/>
              </a:rPr>
              <a:t>Білевича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Картинки по запросу піраміда білевич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670524" cy="55172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700" name="Picture 4" descr="Картинки по запросу піраміда закревськог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8640"/>
            <a:ext cx="4594768" cy="5544616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4716016" y="5805264"/>
            <a:ext cx="4104456" cy="64807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Піраміда Закревського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974976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rgbClr val="002060"/>
                </a:solidFill>
                <a:latin typeface="Arial Black" pitchFamily="34" charset="0"/>
              </a:rPr>
              <a:t>Паспорт проекту</a:t>
            </a:r>
            <a:endParaRPr lang="ru-RU" sz="6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784976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Тип проекту: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інформаційний, дослідницький.</a:t>
            </a:r>
          </a:p>
          <a:p>
            <a:pPr>
              <a:buNone/>
            </a:pP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Предмети: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математика, історія,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натурологія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Учасники проекту: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учні 8-Б класу.</a:t>
            </a:r>
          </a:p>
          <a:p>
            <a:pPr>
              <a:buNone/>
            </a:pP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Керівник проекту: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Коробчук Ю. 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Картинки по запросу пірамід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301208"/>
            <a:ext cx="108012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9704" y="1484784"/>
            <a:ext cx="2664296" cy="2664296"/>
          </a:xfrm>
          <a:prstGeom prst="rect">
            <a:avLst/>
          </a:prstGeom>
          <a:noFill/>
        </p:spPr>
      </p:pic>
      <p:pic>
        <p:nvPicPr>
          <p:cNvPr id="18440" name="Picture 8" descr="Картинки по запросу піраміда "/>
          <p:cNvPicPr>
            <a:picLocks noChangeAspect="1" noChangeArrowheads="1"/>
          </p:cNvPicPr>
          <p:nvPr/>
        </p:nvPicPr>
        <p:blipFill>
          <a:blip r:embed="rId4" cstate="print"/>
          <a:srcRect t="5040" b="11801"/>
          <a:stretch>
            <a:fillRect/>
          </a:stretch>
        </p:blipFill>
        <p:spPr bwMode="auto">
          <a:xfrm>
            <a:off x="1907704" y="5301208"/>
            <a:ext cx="1298864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 descr="Картинки по запросу пірамід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5301208"/>
            <a:ext cx="1029494" cy="102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4" name="Picture 12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5301208"/>
            <a:ext cx="1080120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6" name="Picture 14" descr="Картинки по запросу пірамід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5229200"/>
            <a:ext cx="1152128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8" name="Picture 16" descr="Картинки по запросу піраміда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24328" y="5157192"/>
            <a:ext cx="1152128" cy="1149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и по запросу піраміда лув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193406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68152"/>
          </a:xfrm>
        </p:spPr>
        <p:txBody>
          <a:bodyPr>
            <a:noAutofit/>
          </a:bodyPr>
          <a:lstStyle/>
          <a:p>
            <a:r>
              <a:rPr lang="uk-UA" sz="7200" b="1" dirty="0" smtClean="0">
                <a:solidFill>
                  <a:srgbClr val="002060"/>
                </a:solidFill>
                <a:cs typeface="Aharoni" pitchFamily="2" charset="-79"/>
              </a:rPr>
              <a:t>Сучасні піраміди</a:t>
            </a:r>
            <a:endParaRPr lang="ru-RU" sz="7200" b="1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71600" y="1412776"/>
            <a:ext cx="3312368" cy="5760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800" b="1" dirty="0" smtClean="0"/>
              <a:t>Піраміда Лувра</a:t>
            </a:r>
            <a:endParaRPr lang="ru-RU" sz="2400" b="1" dirty="0"/>
          </a:p>
        </p:txBody>
      </p:sp>
      <p:pic>
        <p:nvPicPr>
          <p:cNvPr id="34820" name="Picture 4" descr="Картинки по запросу отель лукс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403244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827584" y="4005064"/>
            <a:ext cx="3312368" cy="5760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Готель </a:t>
            </a:r>
            <a:r>
              <a:rPr kumimoji="0" lang="uk-UA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Луксор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4824" name="Picture 8" descr="Картинки по запросу пирамид аре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5" y="1268760"/>
            <a:ext cx="4343763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5831632" y="1412776"/>
            <a:ext cx="3312368" cy="5760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Пірамід-Арена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4826" name="Picture 10" descr="Картинки по запросу палац миру та злагод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861048"/>
            <a:ext cx="4531169" cy="2780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5076056" y="3933056"/>
            <a:ext cx="3744416" cy="57606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Палац миру і злагоди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артинки по запросу вплив піраміди на людину та природ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59632" y="188640"/>
            <a:ext cx="6624736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Autofit/>
          </a:bodyPr>
          <a:lstStyle/>
          <a:p>
            <a:r>
              <a:rPr lang="uk-UA" sz="5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Група </a:t>
            </a:r>
            <a:r>
              <a:rPr lang="uk-UA" sz="5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“Натуралісти”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Картинки по запросу вплив піраміди на людину та природ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88640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784976" cy="1440160"/>
          </a:xfrm>
        </p:spPr>
        <p:txBody>
          <a:bodyPr/>
          <a:lstStyle/>
          <a:p>
            <a:pPr algn="r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«П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іраміди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здатність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зцілювати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недуг, 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загалом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покращувати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Володимир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Пилат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2" name="Рисунок 11"/>
          <p:cNvPicPr/>
          <p:nvPr/>
        </p:nvPicPr>
        <p:blipFill>
          <a:blip r:embed="rId3" cstate="print"/>
          <a:srcRect l="23361" t="22449" r="24613" b="7143"/>
          <a:stretch>
            <a:fillRect/>
          </a:stretch>
        </p:blipFill>
        <p:spPr bwMode="auto">
          <a:xfrm>
            <a:off x="2051720" y="2852936"/>
            <a:ext cx="511256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Картинки по запросу целительная сила пирамид"/>
          <p:cNvPicPr>
            <a:picLocks noChangeAspect="1" noChangeArrowheads="1"/>
          </p:cNvPicPr>
          <p:nvPr/>
        </p:nvPicPr>
        <p:blipFill>
          <a:blip r:embed="rId4" cstate="print"/>
          <a:srcRect l="7920" t="7132" r="7635" b="10137"/>
          <a:stretch>
            <a:fillRect/>
          </a:stretch>
        </p:blipFill>
        <p:spPr bwMode="auto">
          <a:xfrm>
            <a:off x="251520" y="1988840"/>
            <a:ext cx="1694671" cy="936104"/>
          </a:xfrm>
          <a:prstGeom prst="rect">
            <a:avLst/>
          </a:prstGeom>
          <a:noFill/>
        </p:spPr>
      </p:pic>
      <p:pic>
        <p:nvPicPr>
          <p:cNvPr id="33796" name="Picture 4" descr="Картинки по запросу целительная сила пирами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2852936"/>
            <a:ext cx="151216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8" name="Picture 6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4653136"/>
            <a:ext cx="151216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0" name="Picture 8" descr="Похожее изображени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284984"/>
            <a:ext cx="1534149" cy="1152128"/>
          </a:xfrm>
          <a:prstGeom prst="rect">
            <a:avLst/>
          </a:prstGeom>
          <a:noFill/>
        </p:spPr>
      </p:pic>
      <p:pic>
        <p:nvPicPr>
          <p:cNvPr id="33802" name="Picture 10" descr="Похожее изображе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4797152"/>
            <a:ext cx="144016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84976" cy="1112168"/>
          </a:xfrm>
        </p:spPr>
        <p:txBody>
          <a:bodyPr>
            <a:noAutofit/>
          </a:bodyPr>
          <a:lstStyle/>
          <a:p>
            <a:r>
              <a:rPr lang="uk-UA" sz="8800" b="1" dirty="0" smtClean="0"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ru-RU" sz="8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12776"/>
            <a:ext cx="8964488" cy="518457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/>
              <a:t>		Отже</a:t>
            </a:r>
            <a:r>
              <a:rPr lang="uk-UA" dirty="0" smtClean="0"/>
              <a:t>, ось так людина використовуючи науку може створювати різноманітні чудеса світу</a:t>
            </a:r>
            <a:r>
              <a:rPr lang="ru-RU" dirty="0" smtClean="0"/>
              <a:t>. </a:t>
            </a:r>
          </a:p>
          <a:p>
            <a:pPr>
              <a:buNone/>
            </a:pPr>
            <a:r>
              <a:rPr lang="uk-UA" dirty="0" smtClean="0"/>
              <a:t>		Велика </a:t>
            </a:r>
            <a:r>
              <a:rPr lang="uk-UA" dirty="0" smtClean="0"/>
              <a:t>кількість математичних задач складені саме на піраміді, деякі взяті з реального світу, деякі в межах самої математики. Ці задачі завжди будуть дивувати своєю красою побудови та цікавістю розв’язання.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	На </a:t>
            </a:r>
            <a:r>
              <a:rPr lang="ru-RU" dirty="0" smtClean="0"/>
              <a:t>думку </a:t>
            </a:r>
            <a:r>
              <a:rPr lang="ru-RU" dirty="0" err="1" smtClean="0"/>
              <a:t>вчених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Німеччини</a:t>
            </a:r>
            <a:r>
              <a:rPr lang="ru-RU" dirty="0" smtClean="0"/>
              <a:t>, </a:t>
            </a:r>
            <a:r>
              <a:rPr lang="ru-RU" dirty="0" err="1" smtClean="0"/>
              <a:t>піраміди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потужними</a:t>
            </a:r>
            <a:r>
              <a:rPr lang="ru-RU" dirty="0" smtClean="0"/>
              <a:t> генераторами </a:t>
            </a:r>
            <a:r>
              <a:rPr lang="ru-RU" dirty="0" err="1" smtClean="0"/>
              <a:t>енергії</a:t>
            </a:r>
            <a:r>
              <a:rPr lang="ru-RU" dirty="0" smtClean="0"/>
              <a:t>. В них </a:t>
            </a:r>
            <a:r>
              <a:rPr lang="ru-RU" dirty="0" err="1" smtClean="0"/>
              <a:t>фараони</a:t>
            </a:r>
            <a:r>
              <a:rPr lang="ru-RU" dirty="0" smtClean="0"/>
              <a:t> </a:t>
            </a:r>
            <a:r>
              <a:rPr lang="ru-RU" dirty="0" err="1" smtClean="0"/>
              <a:t>оздоровлювалися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займалися</a:t>
            </a:r>
            <a:r>
              <a:rPr lang="ru-RU" dirty="0" smtClean="0"/>
              <a:t> </a:t>
            </a:r>
            <a:r>
              <a:rPr lang="ru-RU" dirty="0" err="1" smtClean="0"/>
              <a:t>Енерготерапією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/>
              <a:t>Пірамідальні</a:t>
            </a:r>
            <a:r>
              <a:rPr lang="ru-RU" dirty="0" smtClean="0"/>
              <a:t> </a:t>
            </a:r>
            <a:r>
              <a:rPr lang="ru-RU" dirty="0" err="1" smtClean="0"/>
              <a:t>конструкції</a:t>
            </a:r>
            <a:r>
              <a:rPr lang="ru-RU" dirty="0" smtClean="0"/>
              <a:t> </a:t>
            </a:r>
            <a:r>
              <a:rPr lang="ru-RU" dirty="0" err="1" smtClean="0"/>
              <a:t>досі</a:t>
            </a:r>
            <a:r>
              <a:rPr lang="ru-RU" dirty="0" smtClean="0"/>
              <a:t> </a:t>
            </a:r>
            <a:r>
              <a:rPr lang="ru-RU" dirty="0" err="1" smtClean="0"/>
              <a:t>простежуються</a:t>
            </a:r>
            <a:r>
              <a:rPr lang="ru-RU" dirty="0" smtClean="0"/>
              <a:t> у наших </a:t>
            </a:r>
            <a:r>
              <a:rPr lang="ru-RU" dirty="0" err="1" smtClean="0"/>
              <a:t>традиційних</a:t>
            </a:r>
            <a:r>
              <a:rPr lang="ru-RU" dirty="0" smtClean="0"/>
              <a:t> </a:t>
            </a:r>
            <a:r>
              <a:rPr lang="ru-RU" dirty="0" err="1" smtClean="0"/>
              <a:t>будівлях</a:t>
            </a:r>
            <a:r>
              <a:rPr lang="ru-RU" dirty="0" smtClean="0"/>
              <a:t>. </a:t>
            </a:r>
            <a:r>
              <a:rPr lang="ru-RU" dirty="0" err="1" smtClean="0"/>
              <a:t>Піраміди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«ребрами» </a:t>
            </a:r>
            <a:r>
              <a:rPr lang="ru-RU" dirty="0" err="1" smtClean="0"/>
              <a:t>концентрували</a:t>
            </a:r>
            <a:r>
              <a:rPr lang="ru-RU" dirty="0" smtClean="0"/>
              <a:t> </a:t>
            </a:r>
            <a:r>
              <a:rPr lang="ru-RU" dirty="0" err="1" smtClean="0"/>
              <a:t>всередині</a:t>
            </a:r>
            <a:r>
              <a:rPr lang="ru-RU" dirty="0" smtClean="0"/>
              <a:t> </a:t>
            </a:r>
            <a:r>
              <a:rPr lang="ru-RU" dirty="0" err="1" smtClean="0"/>
              <a:t>позитивну</a:t>
            </a:r>
            <a:r>
              <a:rPr lang="ru-RU" dirty="0" smtClean="0"/>
              <a:t> </a:t>
            </a:r>
            <a:r>
              <a:rPr lang="ru-RU" dirty="0" err="1" smtClean="0"/>
              <a:t>енергію</a:t>
            </a:r>
            <a:r>
              <a:rPr lang="ru-RU" dirty="0" smtClean="0"/>
              <a:t>, а </a:t>
            </a:r>
            <a:r>
              <a:rPr lang="ru-RU" dirty="0" err="1" smtClean="0"/>
              <a:t>круглі</a:t>
            </a:r>
            <a:r>
              <a:rPr lang="ru-RU" dirty="0" smtClean="0"/>
              <a:t> – </a:t>
            </a:r>
            <a:r>
              <a:rPr lang="ru-RU" dirty="0" err="1" smtClean="0"/>
              <a:t>накопичували</a:t>
            </a:r>
            <a:r>
              <a:rPr lang="ru-RU" dirty="0" smtClean="0"/>
              <a:t> </a:t>
            </a:r>
            <a:r>
              <a:rPr lang="ru-RU" dirty="0" err="1" smtClean="0"/>
              <a:t>енергію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. </a:t>
            </a:r>
            <a:r>
              <a:rPr lang="uk-UA" dirty="0" smtClean="0"/>
              <a:t>Між іншим, дослідження показують, що під склепінням храму через кожні 40 см ідуть різні види енергії, які лікують всі органи людського тіла.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62" name="Picture 2" descr="Картинки по запросу целительная сила пирами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833803" cy="1080120"/>
          </a:xfrm>
          <a:prstGeom prst="rect">
            <a:avLst/>
          </a:prstGeom>
          <a:noFill/>
        </p:spPr>
      </p:pic>
      <p:pic>
        <p:nvPicPr>
          <p:cNvPr id="9" name="Picture 2" descr="Картинки по запросу целительная сила пирами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88640"/>
            <a:ext cx="1872207" cy="1080120"/>
          </a:xfrm>
          <a:prstGeom prst="rect">
            <a:avLst/>
          </a:prstGeom>
          <a:noFill/>
        </p:spPr>
      </p:pic>
      <p:pic>
        <p:nvPicPr>
          <p:cNvPr id="10" name="Picture 18" descr="Картинки по запросу человечки для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3356992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340768"/>
            <a:ext cx="8503920" cy="44644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115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Дякуємо за увагу!</a:t>
            </a:r>
            <a:endParaRPr lang="ru-RU" sz="115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Картинки по запросу пирами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512167" cy="1080120"/>
          </a:xfrm>
          <a:prstGeom prst="rect">
            <a:avLst/>
          </a:prstGeom>
          <a:noFill/>
        </p:spPr>
      </p:pic>
      <p:pic>
        <p:nvPicPr>
          <p:cNvPr id="38916" name="Picture 4" descr="Картинки по запросу пирами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88640"/>
            <a:ext cx="1513079" cy="1080120"/>
          </a:xfrm>
          <a:prstGeom prst="rect">
            <a:avLst/>
          </a:prstGeom>
          <a:noFill/>
        </p:spPr>
      </p:pic>
      <p:pic>
        <p:nvPicPr>
          <p:cNvPr id="38918" name="Picture 6" descr="Картинки по запросу пирамид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88640"/>
            <a:ext cx="1920913" cy="1080120"/>
          </a:xfrm>
          <a:prstGeom prst="rect">
            <a:avLst/>
          </a:prstGeom>
          <a:noFill/>
        </p:spPr>
      </p:pic>
      <p:pic>
        <p:nvPicPr>
          <p:cNvPr id="38920" name="Picture 8" descr="Картинки по запросу пирамид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301208"/>
            <a:ext cx="2104849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22" name="Picture 10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88640"/>
            <a:ext cx="1920913" cy="1080120"/>
          </a:xfrm>
          <a:prstGeom prst="rect">
            <a:avLst/>
          </a:prstGeom>
          <a:noFill/>
        </p:spPr>
      </p:pic>
      <p:pic>
        <p:nvPicPr>
          <p:cNvPr id="38924" name="Picture 12" descr="Картинки по запросу пирамиды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5013176"/>
            <a:ext cx="2304256" cy="1440160"/>
          </a:xfrm>
          <a:prstGeom prst="rect">
            <a:avLst/>
          </a:prstGeom>
          <a:noFill/>
        </p:spPr>
      </p:pic>
      <p:pic>
        <p:nvPicPr>
          <p:cNvPr id="38926" name="Picture 14" descr="Картинки по запросу пирамид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5085184"/>
            <a:ext cx="2274950" cy="1368152"/>
          </a:xfrm>
          <a:prstGeom prst="rect">
            <a:avLst/>
          </a:prstGeom>
          <a:noFill/>
        </p:spPr>
      </p:pic>
      <p:pic>
        <p:nvPicPr>
          <p:cNvPr id="38928" name="Picture 16" descr="Картинки по запросу пирамиды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188640"/>
            <a:ext cx="1468124" cy="108012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24136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Актуальність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9144000" cy="46382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Уміння бачити цікаве й дивуватися приносить радість, породжує творчі поривання, розвиває уяву, що особливо важливо на уроках. Таке вміння потрібно виховувати і розвивати систематично як на уроках, так і в позакласній роботі з математики, історії та інших предметах.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Піраміди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єдине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чудо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котре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збереглося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до наших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часів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 Не дивно, що навколо цих споруд ходить безліч суперечок і розмов, а про їхню появу – легенд. Тому, цікаво працювати з інформацією, особливо з її пошуком у мережі Інтернет, цікаво буде розповідати однокласникам про отримані пошуки.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Картинки по запросу человечки гифк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0"/>
            <a:ext cx="1162097" cy="1489868"/>
          </a:xfrm>
          <a:prstGeom prst="rect">
            <a:avLst/>
          </a:prstGeom>
          <a:noFill/>
        </p:spPr>
      </p:pic>
      <p:pic>
        <p:nvPicPr>
          <p:cNvPr id="17412" name="Picture 4" descr="Похожее изображение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88640"/>
            <a:ext cx="1057697" cy="1256172"/>
          </a:xfrm>
          <a:prstGeom prst="rect">
            <a:avLst/>
          </a:prstGeom>
          <a:noFill/>
        </p:spPr>
      </p:pic>
      <p:pic>
        <p:nvPicPr>
          <p:cNvPr id="17414" name="Picture 6" descr="Картинки по запросу пірамі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827584" cy="810090"/>
          </a:xfrm>
          <a:prstGeom prst="rect">
            <a:avLst/>
          </a:prstGeom>
          <a:noFill/>
        </p:spPr>
      </p:pic>
      <p:pic>
        <p:nvPicPr>
          <p:cNvPr id="7" name="Picture 6" descr="Картинки по запросу пірамі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332656"/>
            <a:ext cx="827584" cy="81009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6" name="Picture 8" descr="Картинки по запросу пірамід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9489" y="5786581"/>
            <a:ext cx="5954839" cy="1071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0" y="188640"/>
            <a:ext cx="9144000" cy="11521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0" y="260648"/>
            <a:ext cx="4572000" cy="758952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7030A0"/>
                </a:solidFill>
                <a:latin typeface="Arial Black" pitchFamily="34" charset="0"/>
              </a:rPr>
              <a:t>Завдання проекту:</a:t>
            </a:r>
            <a:endParaRPr lang="ru-RU" sz="32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572000" cy="56578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uk-UA" sz="4200" b="1" i="1" dirty="0" smtClean="0">
                <a:latin typeface="Times New Roman" pitchFamily="18" charset="0"/>
                <a:cs typeface="Times New Roman" pitchFamily="18" charset="0"/>
              </a:rPr>
              <a:t>сприяти</a:t>
            </a:r>
            <a:r>
              <a:rPr lang="uk-UA" sz="4200" dirty="0" smtClean="0">
                <a:latin typeface="Times New Roman" pitchFamily="18" charset="0"/>
                <a:cs typeface="Times New Roman" pitchFamily="18" charset="0"/>
              </a:rPr>
              <a:t> підвищенню особистої впевненості у кожного учасника проекту, надихати на розвиток </a:t>
            </a:r>
            <a:r>
              <a:rPr lang="uk-UA" sz="4200" dirty="0" err="1" smtClean="0">
                <a:latin typeface="Times New Roman" pitchFamily="18" charset="0"/>
                <a:cs typeface="Times New Roman" pitchFamily="18" charset="0"/>
              </a:rPr>
              <a:t>комунікативності</a:t>
            </a:r>
            <a:r>
              <a:rPr lang="uk-UA" sz="4200" dirty="0" smtClean="0">
                <a:latin typeface="Times New Roman" pitchFamily="18" charset="0"/>
                <a:cs typeface="Times New Roman" pitchFamily="18" charset="0"/>
              </a:rPr>
              <a:t> та уміння співпрацювати;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4200" b="1" i="1" dirty="0" smtClean="0">
                <a:latin typeface="Times New Roman" pitchFamily="18" charset="0"/>
                <a:cs typeface="Times New Roman" pitchFamily="18" charset="0"/>
              </a:rPr>
              <a:t>познайомити</a:t>
            </a:r>
            <a:r>
              <a:rPr lang="uk-UA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200" dirty="0" smtClean="0">
                <a:latin typeface="Times New Roman" pitchFamily="18" charset="0"/>
                <a:cs typeface="Times New Roman" pitchFamily="18" charset="0"/>
              </a:rPr>
              <a:t>учнів з цікавою математикою, цікавими моментами визначної побудови;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4200" b="1" i="1" dirty="0" smtClean="0">
                <a:latin typeface="Times New Roman" pitchFamily="18" charset="0"/>
                <a:cs typeface="Times New Roman" pitchFamily="18" charset="0"/>
              </a:rPr>
              <a:t>розвивати</a:t>
            </a:r>
            <a:r>
              <a:rPr lang="uk-UA" sz="4200" dirty="0" smtClean="0">
                <a:latin typeface="Times New Roman" pitchFamily="18" charset="0"/>
                <a:cs typeface="Times New Roman" pitchFamily="18" charset="0"/>
              </a:rPr>
              <a:t> в учнів дослідницькі уміння (виявлення проблем, збір інформації), обчислювальне та логічне, творче мислення, забезпечити уміння шукати шляхи вирішення проблеми;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4200" b="1" i="1" dirty="0" smtClean="0">
                <a:latin typeface="Times New Roman" pitchFamily="18" charset="0"/>
                <a:cs typeface="Times New Roman" pitchFamily="18" charset="0"/>
              </a:rPr>
              <a:t>виховувати </a:t>
            </a:r>
            <a:r>
              <a:rPr lang="uk-UA" sz="4200" dirty="0" smtClean="0">
                <a:latin typeface="Times New Roman" pitchFamily="18" charset="0"/>
                <a:cs typeface="Times New Roman" pitchFamily="18" charset="0"/>
              </a:rPr>
              <a:t>інтерес до математики, історії та природознавства, культуру математичного мовлення, відповідальність, толерантність під час роботи в групі, наполегливість у досягненні мети, бажання працювати.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572000" cy="5486400"/>
          </a:xfrm>
        </p:spPr>
        <p:txBody>
          <a:bodyPr>
            <a:normAutofit fontScale="47500" lnSpcReduction="20000"/>
          </a:bodyPr>
          <a:lstStyle/>
          <a:p>
            <a:pPr lvl="0">
              <a:buNone/>
            </a:pPr>
            <a:r>
              <a:rPr lang="uk-UA" sz="4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6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навчити учнів працювати з довідковою інформацією, сприяти поглибленню знань з математики, вмінню аналізувати, систематизувати отриману інформацію, вчити учнів математичній культурі мовлення.</a:t>
            </a:r>
            <a:endParaRPr lang="ru-RU" sz="4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0" y="260648"/>
            <a:ext cx="4112840" cy="792088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Мета проекту: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>
            <a:stCxn id="10" idx="2"/>
          </p:cNvCxnSpPr>
          <p:nvPr/>
        </p:nvCxnSpPr>
        <p:spPr>
          <a:xfrm>
            <a:off x="4572000" y="188640"/>
            <a:ext cx="0" cy="11521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Етапи реалізації проекту: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проектування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ІІ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Планування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Результати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звіту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Оцінка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VIІ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Підсумок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Картинки по запросу человечки гифк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348880"/>
            <a:ext cx="3048000" cy="1962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Картинки по запросу ито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445224"/>
            <a:ext cx="864096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Картинки по запросу оцен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653136"/>
            <a:ext cx="985292" cy="945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8" descr="Картинки по запросу подготов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1484784"/>
            <a:ext cx="1186278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rgbClr val="00B050"/>
                </a:solidFill>
                <a:latin typeface="Arial Black" pitchFamily="34" charset="0"/>
              </a:rPr>
              <a:t>Очікувані результати</a:t>
            </a:r>
            <a:endParaRPr lang="ru-RU" sz="5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1397000"/>
          <a:ext cx="8640960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338" name="Picture 2" descr="Картинки по запросу человечки гифки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4797152"/>
            <a:ext cx="1393474" cy="2204864"/>
          </a:xfrm>
          <a:prstGeom prst="rect">
            <a:avLst/>
          </a:prstGeom>
          <a:noFill/>
        </p:spPr>
      </p:pic>
      <p:pic>
        <p:nvPicPr>
          <p:cNvPr id="14340" name="Picture 4" descr="Картинки по запросу результа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3573016"/>
            <a:ext cx="1970140" cy="1296144"/>
          </a:xfrm>
          <a:prstGeom prst="rect">
            <a:avLst/>
          </a:prstGeom>
          <a:noFill/>
        </p:spPr>
      </p:pic>
      <p:pic>
        <p:nvPicPr>
          <p:cNvPr id="14342" name="Picture 6" descr="Похожее изображение"/>
          <p:cNvPicPr>
            <a:picLocks noChangeAspect="1" noChangeArrowheads="1"/>
          </p:cNvPicPr>
          <p:nvPr/>
        </p:nvPicPr>
        <p:blipFill>
          <a:blip r:embed="rId9" cstate="print"/>
          <a:srcRect t="25880" b="34584"/>
          <a:stretch>
            <a:fillRect/>
          </a:stretch>
        </p:blipFill>
        <p:spPr bwMode="auto">
          <a:xfrm>
            <a:off x="1979712" y="5877271"/>
            <a:ext cx="2808312" cy="832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Картинки по запросу клеточки"/>
          <p:cNvPicPr>
            <a:picLocks noChangeAspect="1" noChangeArrowheads="1"/>
          </p:cNvPicPr>
          <p:nvPr/>
        </p:nvPicPr>
        <p:blipFill>
          <a:blip r:embed="rId2" cstate="print"/>
          <a:srcRect b="76562"/>
          <a:stretch>
            <a:fillRect/>
          </a:stretch>
        </p:blipFill>
        <p:spPr bwMode="auto">
          <a:xfrm>
            <a:off x="1547663" y="188640"/>
            <a:ext cx="5985079" cy="10801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Група </a:t>
            </a:r>
            <a:r>
              <a:rPr lang="uk-UA" sz="4000" dirty="0" err="1" smtClean="0"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“Математики”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>
              <a:buNone/>
            </a:pPr>
            <a:r>
              <a:rPr lang="ru-RU" i="1" dirty="0" smtClean="0"/>
              <a:t>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Жодне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людське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називатися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істиною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наукою,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пройшло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математичне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доведення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Леонардо да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Вінчі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	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331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l="3360" r="54641" b="57629"/>
          <a:stretch>
            <a:fillRect/>
          </a:stretch>
        </p:blipFill>
        <p:spPr bwMode="auto">
          <a:xfrm>
            <a:off x="179512" y="188640"/>
            <a:ext cx="1403648" cy="1066772"/>
          </a:xfrm>
          <a:prstGeom prst="rect">
            <a:avLst/>
          </a:prstGeom>
          <a:noFill/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l="3360" r="54641" b="57629"/>
          <a:stretch>
            <a:fillRect/>
          </a:stretch>
        </p:blipFill>
        <p:spPr bwMode="auto">
          <a:xfrm>
            <a:off x="7524328" y="188640"/>
            <a:ext cx="1440160" cy="106677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Картинки по запросу піраміда в геометрії"/>
          <p:cNvPicPr/>
          <p:nvPr/>
        </p:nvPicPr>
        <p:blipFill>
          <a:blip r:embed="rId4" cstate="print"/>
          <a:srcRect t="26716"/>
          <a:stretch>
            <a:fillRect/>
          </a:stretch>
        </p:blipFill>
        <p:spPr bwMode="auto">
          <a:xfrm>
            <a:off x="1475656" y="3356992"/>
            <a:ext cx="633670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Картинки по запросу пірамід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4392488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860032" y="1527048"/>
            <a:ext cx="3945640" cy="4782272"/>
          </a:xfrm>
        </p:spPr>
        <p:txBody>
          <a:bodyPr/>
          <a:lstStyle/>
          <a:p>
            <a:pPr>
              <a:buNone/>
            </a:pPr>
            <a:r>
              <a:rPr lang="ru-RU" i="1" dirty="0" err="1" smtClean="0"/>
              <a:t>Означення</a:t>
            </a:r>
            <a:r>
              <a:rPr lang="ru-RU" i="1" dirty="0" smtClean="0"/>
              <a:t>:</a:t>
            </a:r>
            <a:r>
              <a:rPr lang="ru-RU" dirty="0" smtClean="0"/>
              <a:t> </a:t>
            </a:r>
            <a:r>
              <a:rPr lang="ru-RU" b="1" i="1" dirty="0" err="1" smtClean="0"/>
              <a:t>n</a:t>
            </a:r>
            <a:r>
              <a:rPr lang="ru-RU" b="1" dirty="0" err="1" smtClean="0"/>
              <a:t>-кутною</a:t>
            </a:r>
            <a:r>
              <a:rPr lang="ru-RU" b="1" dirty="0" smtClean="0"/>
              <a:t> </a:t>
            </a:r>
            <a:r>
              <a:rPr lang="ru-RU" b="1" dirty="0" err="1" smtClean="0"/>
              <a:t>пірамідою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многогранник, одна грань </a:t>
            </a:r>
            <a:r>
              <a:rPr lang="ru-RU" dirty="0" err="1" smtClean="0"/>
              <a:t>якого</a:t>
            </a:r>
            <a:r>
              <a:rPr lang="ru-RU" dirty="0" smtClean="0"/>
              <a:t> — </a:t>
            </a:r>
            <a:r>
              <a:rPr lang="ru-RU" dirty="0" err="1" smtClean="0"/>
              <a:t>довільний</a:t>
            </a:r>
            <a:r>
              <a:rPr lang="ru-RU" dirty="0" smtClean="0"/>
              <a:t> </a:t>
            </a:r>
            <a:r>
              <a:rPr lang="ru-RU" i="1" dirty="0" err="1" smtClean="0"/>
              <a:t>n</a:t>
            </a:r>
            <a:r>
              <a:rPr lang="ru-RU" dirty="0" err="1" smtClean="0"/>
              <a:t>-кутник</a:t>
            </a:r>
            <a:r>
              <a:rPr lang="ru-RU" dirty="0" smtClean="0"/>
              <a:t>,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i="1" dirty="0" err="1" smtClean="0"/>
              <a:t>n</a:t>
            </a:r>
            <a:r>
              <a:rPr lang="ru-RU" dirty="0" smtClean="0"/>
              <a:t> граней — </a:t>
            </a:r>
            <a:r>
              <a:rPr lang="ru-RU" dirty="0" err="1" smtClean="0"/>
              <a:t>трикутники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спільну</a:t>
            </a:r>
            <a:r>
              <a:rPr lang="ru-RU" dirty="0" smtClean="0"/>
              <a:t> вершину. </a:t>
            </a:r>
          </a:p>
          <a:p>
            <a:endParaRPr lang="ru-RU" dirty="0"/>
          </a:p>
        </p:txBody>
      </p:sp>
      <p:pic>
        <p:nvPicPr>
          <p:cNvPr id="23554" name="Picture 2" descr="Картинки по запросу пирамида геометр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080120" cy="1058518"/>
          </a:xfrm>
          <a:prstGeom prst="rect">
            <a:avLst/>
          </a:prstGeom>
          <a:noFill/>
        </p:spPr>
      </p:pic>
      <p:pic>
        <p:nvPicPr>
          <p:cNvPr id="23556" name="Picture 4" descr="Картинки по запросу пирамида геометр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88640"/>
            <a:ext cx="1013098" cy="1094147"/>
          </a:xfrm>
          <a:prstGeom prst="rect">
            <a:avLst/>
          </a:prstGeom>
          <a:noFill/>
        </p:spPr>
      </p:pic>
      <p:pic>
        <p:nvPicPr>
          <p:cNvPr id="23558" name="Picture 6" descr="Картинки по запросу пирамида геометр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60648"/>
            <a:ext cx="936104" cy="1025034"/>
          </a:xfrm>
          <a:prstGeom prst="rect">
            <a:avLst/>
          </a:prstGeom>
          <a:noFill/>
        </p:spPr>
      </p:pic>
      <p:pic>
        <p:nvPicPr>
          <p:cNvPr id="23560" name="Picture 8" descr="Картинки по запросу пирамида геометр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88640"/>
            <a:ext cx="1003573" cy="1092242"/>
          </a:xfrm>
          <a:prstGeom prst="rect">
            <a:avLst/>
          </a:prstGeom>
          <a:noFill/>
        </p:spPr>
      </p:pic>
      <p:pic>
        <p:nvPicPr>
          <p:cNvPr id="23562" name="Picture 10" descr="Похожее изображени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188640"/>
            <a:ext cx="1040904" cy="1077336"/>
          </a:xfrm>
          <a:prstGeom prst="rect">
            <a:avLst/>
          </a:prstGeom>
          <a:noFill/>
        </p:spPr>
      </p:pic>
      <p:pic>
        <p:nvPicPr>
          <p:cNvPr id="23564" name="Picture 12" descr="Похожее изображе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188640"/>
            <a:ext cx="1296144" cy="1026546"/>
          </a:xfrm>
          <a:prstGeom prst="rect">
            <a:avLst/>
          </a:prstGeom>
          <a:noFill/>
        </p:spPr>
      </p:pic>
      <p:sp>
        <p:nvSpPr>
          <p:cNvPr id="23566" name="AutoShape 14" descr="Картинки по запросу пирамида геомет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8" name="AutoShape 16" descr="Картинки по запросу пирамида геомет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70" name="AutoShape 18" descr="Картинки по запросу пирамида геометр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72" name="Picture 20" descr="Картинки по запросу пирамида геометри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944" y="260648"/>
            <a:ext cx="1152128" cy="93610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Картинки по запросу главное в геометрии"/>
          <p:cNvPicPr>
            <a:picLocks noChangeAspect="1" noChangeArrowheads="1"/>
          </p:cNvPicPr>
          <p:nvPr/>
        </p:nvPicPr>
        <p:blipFill>
          <a:blip r:embed="rId2" cstate="print"/>
          <a:srcRect l="8256" t="47718" r="75822" b="15497"/>
          <a:stretch>
            <a:fillRect/>
          </a:stretch>
        </p:blipFill>
        <p:spPr bwMode="auto">
          <a:xfrm>
            <a:off x="3851920" y="260648"/>
            <a:ext cx="1206755" cy="1296144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4038600" cy="4681728"/>
          </a:xfrm>
        </p:spPr>
        <p:txBody>
          <a:bodyPr/>
          <a:lstStyle/>
          <a:p>
            <a:pPr>
              <a:buNone/>
            </a:pPr>
            <a:r>
              <a:rPr lang="ru-RU" sz="3200" dirty="0" err="1" smtClean="0">
                <a:solidFill>
                  <a:srgbClr val="002060"/>
                </a:solidFill>
              </a:rPr>
              <a:t>Трикутну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піраміду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називають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</a:rPr>
              <a:t>також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тетраедром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932040" y="188640"/>
            <a:ext cx="4038600" cy="46817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err="1" smtClean="0">
                <a:solidFill>
                  <a:srgbClr val="7030A0"/>
                </a:solidFill>
              </a:rPr>
              <a:t>Піраміда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називається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прямокутною</a:t>
            </a:r>
            <a:r>
              <a:rPr lang="ru-RU" sz="2800" dirty="0" smtClean="0">
                <a:solidFill>
                  <a:srgbClr val="7030A0"/>
                </a:solidFill>
              </a:rPr>
              <a:t>, </a:t>
            </a:r>
            <a:r>
              <a:rPr lang="ru-RU" sz="2800" dirty="0" err="1" smtClean="0">
                <a:solidFill>
                  <a:srgbClr val="7030A0"/>
                </a:solidFill>
              </a:rPr>
              <a:t>якщо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одне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з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бічних</a:t>
            </a:r>
            <a:r>
              <a:rPr lang="ru-RU" sz="2800" dirty="0" smtClean="0">
                <a:solidFill>
                  <a:srgbClr val="7030A0"/>
                </a:solidFill>
              </a:rPr>
              <a:t> ребер </a:t>
            </a:r>
            <a:r>
              <a:rPr lang="ru-RU" sz="2800" dirty="0" err="1" smtClean="0">
                <a:solidFill>
                  <a:srgbClr val="7030A0"/>
                </a:solidFill>
              </a:rPr>
              <a:t>піраміди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перпендикулярне</a:t>
            </a:r>
            <a:r>
              <a:rPr lang="ru-RU" sz="2800" dirty="0" smtClean="0">
                <a:solidFill>
                  <a:srgbClr val="7030A0"/>
                </a:solidFill>
              </a:rPr>
              <a:t> </a:t>
            </a:r>
            <a:r>
              <a:rPr lang="ru-RU" sz="2800" dirty="0" err="1" smtClean="0">
                <a:solidFill>
                  <a:srgbClr val="7030A0"/>
                </a:solidFill>
              </a:rPr>
              <a:t>основі</a:t>
            </a:r>
            <a:r>
              <a:rPr lang="ru-RU" sz="2800" dirty="0" smtClean="0">
                <a:solidFill>
                  <a:srgbClr val="7030A0"/>
                </a:solidFill>
              </a:rPr>
              <a:t>. 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22530" name="Picture 2" descr="Картинки по запросу пирамида треугольн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0944"/>
            <a:ext cx="3816424" cy="4543362"/>
          </a:xfrm>
          <a:prstGeom prst="rect">
            <a:avLst/>
          </a:prstGeom>
          <a:noFill/>
        </p:spPr>
      </p:pic>
      <p:pic>
        <p:nvPicPr>
          <p:cNvPr id="22532" name="Picture 4" descr="Картинки по запросу пирамида прямоугольна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636912"/>
            <a:ext cx="3893418" cy="389341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79512" cy="6858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453</TotalTime>
  <Words>331</Words>
  <Application>Microsoft Office PowerPoint</Application>
  <PresentationFormat>Экран (4:3)</PresentationFormat>
  <Paragraphs>68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Официальная</vt:lpstr>
      <vt:lpstr>ПІРАМІДА В ЖИТТІ ЛЮДИНИ</vt:lpstr>
      <vt:lpstr>Паспорт проекту</vt:lpstr>
      <vt:lpstr>Актуальність</vt:lpstr>
      <vt:lpstr>Завдання проекту:</vt:lpstr>
      <vt:lpstr>Етапи реалізації проекту:</vt:lpstr>
      <vt:lpstr>Очікувані результати</vt:lpstr>
      <vt:lpstr>Група “Математики”</vt:lpstr>
      <vt:lpstr>Слайд 8</vt:lpstr>
      <vt:lpstr>Слайд 9</vt:lpstr>
      <vt:lpstr>Цікавий факт</vt:lpstr>
      <vt:lpstr>Слайд 11</vt:lpstr>
      <vt:lpstr>Група “Історики”</vt:lpstr>
      <vt:lpstr>Найстаріші пірамідоподібні структури – зикурати. </vt:lpstr>
      <vt:lpstr>Єгипетські піраміди</vt:lpstr>
      <vt:lpstr>Піраміда Джосера</vt:lpstr>
      <vt:lpstr>Піраміда Хеопса</vt:lpstr>
      <vt:lpstr>Нубійські піраміди</vt:lpstr>
      <vt:lpstr>Велика піраміда Чолули</vt:lpstr>
      <vt:lpstr>Слайд 19</vt:lpstr>
      <vt:lpstr>Сучасні піраміди</vt:lpstr>
      <vt:lpstr>Група “Натуралісти”</vt:lpstr>
      <vt:lpstr>Слайд 22</vt:lpstr>
      <vt:lpstr>Слайд 23</vt:lpstr>
      <vt:lpstr>Слайд 24</vt:lpstr>
      <vt:lpstr>Слайд 25</vt:lpstr>
      <vt:lpstr>Слайд 26</vt:lpstr>
      <vt:lpstr>Висновки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ПІРАМІДА В ЖИТТІ ЛЮДИНИ</dc:title>
  <dc:creator>ASUS</dc:creator>
  <cp:lastModifiedBy>ASUS</cp:lastModifiedBy>
  <cp:revision>45</cp:revision>
  <dcterms:created xsi:type="dcterms:W3CDTF">2018-03-15T15:41:09Z</dcterms:created>
  <dcterms:modified xsi:type="dcterms:W3CDTF">2018-03-19T18:25:24Z</dcterms:modified>
</cp:coreProperties>
</file>